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0"/>
  </p:notesMasterIdLst>
  <p:sldIdLst>
    <p:sldId id="257" r:id="rId2"/>
    <p:sldId id="258" r:id="rId3"/>
    <p:sldId id="39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96" r:id="rId14"/>
    <p:sldId id="340" r:id="rId15"/>
    <p:sldId id="341" r:id="rId16"/>
    <p:sldId id="342" r:id="rId17"/>
    <p:sldId id="356" r:id="rId18"/>
    <p:sldId id="357" r:id="rId19"/>
    <p:sldId id="398" r:id="rId20"/>
    <p:sldId id="397" r:id="rId21"/>
    <p:sldId id="367" r:id="rId22"/>
    <p:sldId id="343" r:id="rId23"/>
    <p:sldId id="354" r:id="rId24"/>
    <p:sldId id="355" r:id="rId25"/>
    <p:sldId id="352" r:id="rId26"/>
    <p:sldId id="386" r:id="rId27"/>
    <p:sldId id="388" r:id="rId28"/>
    <p:sldId id="389" r:id="rId29"/>
    <p:sldId id="390" r:id="rId30"/>
    <p:sldId id="391" r:id="rId31"/>
    <p:sldId id="366" r:id="rId32"/>
    <p:sldId id="359" r:id="rId33"/>
    <p:sldId id="358" r:id="rId34"/>
    <p:sldId id="364" r:id="rId35"/>
    <p:sldId id="346" r:id="rId36"/>
    <p:sldId id="363" r:id="rId37"/>
    <p:sldId id="360" r:id="rId38"/>
    <p:sldId id="404" r:id="rId39"/>
    <p:sldId id="400" r:id="rId40"/>
    <p:sldId id="401" r:id="rId41"/>
    <p:sldId id="402" r:id="rId42"/>
    <p:sldId id="405" r:id="rId43"/>
    <p:sldId id="406" r:id="rId44"/>
    <p:sldId id="348" r:id="rId45"/>
    <p:sldId id="349" r:id="rId46"/>
    <p:sldId id="392" r:id="rId47"/>
    <p:sldId id="369" r:id="rId48"/>
    <p:sldId id="370" r:id="rId49"/>
    <p:sldId id="371" r:id="rId50"/>
    <p:sldId id="372" r:id="rId51"/>
    <p:sldId id="373" r:id="rId52"/>
    <p:sldId id="368" r:id="rId53"/>
    <p:sldId id="374" r:id="rId54"/>
    <p:sldId id="361" r:id="rId55"/>
    <p:sldId id="362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  <p:sldId id="306" r:id="rId94"/>
    <p:sldId id="307" r:id="rId95"/>
    <p:sldId id="308" r:id="rId96"/>
    <p:sldId id="309" r:id="rId97"/>
    <p:sldId id="310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321" r:id="rId109"/>
    <p:sldId id="322" r:id="rId110"/>
    <p:sldId id="323" r:id="rId111"/>
    <p:sldId id="324" r:id="rId112"/>
    <p:sldId id="325" r:id="rId113"/>
    <p:sldId id="326" r:id="rId114"/>
    <p:sldId id="375" r:id="rId115"/>
    <p:sldId id="376" r:id="rId116"/>
    <p:sldId id="378" r:id="rId117"/>
    <p:sldId id="377" r:id="rId118"/>
    <p:sldId id="350" r:id="rId119"/>
    <p:sldId id="399" r:id="rId120"/>
    <p:sldId id="351" r:id="rId121"/>
    <p:sldId id="380" r:id="rId122"/>
    <p:sldId id="381" r:id="rId123"/>
    <p:sldId id="382" r:id="rId124"/>
    <p:sldId id="379" r:id="rId125"/>
    <p:sldId id="383" r:id="rId126"/>
    <p:sldId id="385" r:id="rId127"/>
    <p:sldId id="407" r:id="rId128"/>
    <p:sldId id="395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ED255-35E6-6344-8E1F-6BABCB62E840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883C-F9CA-AF42-A244-0ED9756F8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22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883C-F9CA-AF42-A244-0ED9756F8B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5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A2CED-79C9-1C40-9997-7C372B2E4B68}" type="slidenum">
              <a:rPr lang="en-US"/>
              <a:pPr/>
              <a:t>57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6B5476-9499-784F-9F6E-273C462C494B}" type="slidenum">
              <a:rPr lang="en-US"/>
              <a:pPr/>
              <a:t>58</a:t>
            </a:fld>
            <a:endParaRPr lang="en-US"/>
          </a:p>
        </p:txBody>
      </p:sp>
      <p:sp>
        <p:nvSpPr>
          <p:cNvPr id="194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269288-F211-B744-9D1F-03678DEC25FE}" type="slidenum">
              <a:rPr lang="en-US"/>
              <a:pPr/>
              <a:t>59</a:t>
            </a:fld>
            <a:endParaRPr lang="en-US"/>
          </a:p>
        </p:txBody>
      </p:sp>
      <p:sp>
        <p:nvSpPr>
          <p:cNvPr id="195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5114C8-EE0E-CC49-B5A8-087225820EA6}" type="slidenum">
              <a:rPr lang="en-US"/>
              <a:pPr/>
              <a:t>60</a:t>
            </a:fld>
            <a:endParaRPr lang="en-US"/>
          </a:p>
        </p:txBody>
      </p:sp>
      <p:sp>
        <p:nvSpPr>
          <p:cNvPr id="197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9C8855-8B0C-CD41-9BC6-463171686373}" type="slidenum">
              <a:rPr lang="en-US"/>
              <a:pPr/>
              <a:t>62</a:t>
            </a:fld>
            <a:endParaRPr lang="en-US"/>
          </a:p>
        </p:txBody>
      </p:sp>
      <p:sp>
        <p:nvSpPr>
          <p:cNvPr id="199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505A13-1D57-2343-BDAD-93D292E1AB65}" type="slidenum">
              <a:rPr lang="en-US"/>
              <a:pPr/>
              <a:t>63</a:t>
            </a:fld>
            <a:endParaRPr lang="en-US"/>
          </a:p>
        </p:txBody>
      </p:sp>
      <p:sp>
        <p:nvSpPr>
          <p:cNvPr id="200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0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4D984-93CE-ED44-AC98-DA792C1A99A3}" type="slidenum">
              <a:rPr lang="en-US"/>
              <a:pPr/>
              <a:t>5</a:t>
            </a:fld>
            <a:endParaRPr lang="en-US"/>
          </a:p>
        </p:txBody>
      </p:sp>
      <p:sp>
        <p:nvSpPr>
          <p:cNvPr id="151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1C2D6A-2B76-CB46-802E-23CFF6703645}" type="slidenum">
              <a:rPr lang="en-US"/>
              <a:pPr/>
              <a:t>64</a:t>
            </a:fld>
            <a:endParaRPr lang="en-US"/>
          </a:p>
        </p:txBody>
      </p:sp>
      <p:sp>
        <p:nvSpPr>
          <p:cNvPr id="201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1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F593CC-9140-7C4E-BE8C-75CD89FC3269}" type="slidenum">
              <a:rPr lang="en-US"/>
              <a:pPr/>
              <a:t>65</a:t>
            </a:fld>
            <a:endParaRPr lang="en-US"/>
          </a:p>
        </p:txBody>
      </p:sp>
      <p:sp>
        <p:nvSpPr>
          <p:cNvPr id="202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FD3DD0-48D0-ED4F-BE73-A8BB47524156}" type="slidenum">
              <a:rPr lang="en-US"/>
              <a:pPr/>
              <a:t>66</a:t>
            </a:fld>
            <a:endParaRPr lang="en-US"/>
          </a:p>
        </p:txBody>
      </p:sp>
      <p:sp>
        <p:nvSpPr>
          <p:cNvPr id="2099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99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D1C3BC-DC20-454B-9623-EAB6187EE40A}" type="slidenum">
              <a:rPr lang="en-US"/>
              <a:pPr/>
              <a:t>67</a:t>
            </a:fld>
            <a:endParaRPr lang="en-US"/>
          </a:p>
        </p:txBody>
      </p:sp>
      <p:sp>
        <p:nvSpPr>
          <p:cNvPr id="210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0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FDA04-7351-3E41-B91E-AAE7E2D43E91}" type="slidenum">
              <a:rPr lang="en-US"/>
              <a:pPr/>
              <a:t>68</a:t>
            </a:fld>
            <a:endParaRPr lang="en-US"/>
          </a:p>
        </p:txBody>
      </p:sp>
      <p:sp>
        <p:nvSpPr>
          <p:cNvPr id="212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36E6E8-B362-1445-8812-EDFC27D141A2}" type="slidenum">
              <a:rPr lang="en-US"/>
              <a:pPr/>
              <a:t>69</a:t>
            </a:fld>
            <a:endParaRPr lang="en-US"/>
          </a:p>
        </p:txBody>
      </p:sp>
      <p:sp>
        <p:nvSpPr>
          <p:cNvPr id="214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4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6B0A60-11D1-A049-9C77-CE2722B07F69}" type="slidenum">
              <a:rPr lang="en-US"/>
              <a:pPr/>
              <a:t>70</a:t>
            </a:fld>
            <a:endParaRPr lang="en-US"/>
          </a:p>
        </p:txBody>
      </p:sp>
      <p:sp>
        <p:nvSpPr>
          <p:cNvPr id="215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2A5520-43C7-4445-A379-F2C2F82FB935}" type="slidenum">
              <a:rPr lang="en-US"/>
              <a:pPr/>
              <a:t>71</a:t>
            </a:fld>
            <a:endParaRPr lang="en-US"/>
          </a:p>
        </p:txBody>
      </p:sp>
      <p:sp>
        <p:nvSpPr>
          <p:cNvPr id="216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6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3BA87E-0529-404D-A996-2E63BBFA14B1}" type="slidenum">
              <a:rPr lang="en-US"/>
              <a:pPr/>
              <a:t>72</a:t>
            </a:fld>
            <a:endParaRPr lang="en-US"/>
          </a:p>
        </p:txBody>
      </p:sp>
      <p:sp>
        <p:nvSpPr>
          <p:cNvPr id="217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7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A7EA1E-F98D-2A4C-A81E-8F2590D4B047}" type="slidenum">
              <a:rPr lang="en-US"/>
              <a:pPr/>
              <a:t>73</a:t>
            </a:fld>
            <a:endParaRPr lang="en-US"/>
          </a:p>
        </p:txBody>
      </p:sp>
      <p:sp>
        <p:nvSpPr>
          <p:cNvPr id="218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E8ABD4-7028-BD4E-B5FF-25862A52B4C5}" type="slidenum">
              <a:rPr lang="en-US"/>
              <a:pPr/>
              <a:t>6</a:t>
            </a:fld>
            <a:endParaRPr lang="en-US"/>
          </a:p>
        </p:txBody>
      </p:sp>
      <p:sp>
        <p:nvSpPr>
          <p:cNvPr id="1525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25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03AF-7BCD-5143-8176-83EADB673D21}" type="slidenum">
              <a:rPr lang="en-US"/>
              <a:pPr/>
              <a:t>74</a:t>
            </a:fld>
            <a:endParaRPr lang="en-US"/>
          </a:p>
        </p:txBody>
      </p:sp>
      <p:sp>
        <p:nvSpPr>
          <p:cNvPr id="219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9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FA8B6C-9E21-DE4E-BEEF-4628F8DF020B}" type="slidenum">
              <a:rPr lang="en-US"/>
              <a:pPr/>
              <a:t>75</a:t>
            </a:fld>
            <a:endParaRPr lang="en-US"/>
          </a:p>
        </p:txBody>
      </p:sp>
      <p:sp>
        <p:nvSpPr>
          <p:cNvPr id="220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1CFA0F-4A52-7047-8A65-4841B2AECFA3}" type="slidenum">
              <a:rPr lang="en-US"/>
              <a:pPr/>
              <a:t>76</a:t>
            </a:fld>
            <a:endParaRPr lang="en-US"/>
          </a:p>
        </p:txBody>
      </p:sp>
      <p:sp>
        <p:nvSpPr>
          <p:cNvPr id="221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DC31E0-357A-7246-A661-A59A23771F29}" type="slidenum">
              <a:rPr lang="en-US"/>
              <a:pPr/>
              <a:t>77</a:t>
            </a:fld>
            <a:endParaRPr lang="en-US"/>
          </a:p>
        </p:txBody>
      </p:sp>
      <p:sp>
        <p:nvSpPr>
          <p:cNvPr id="222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D53E0B-55AA-E447-8A49-431999E35E49}" type="slidenum">
              <a:rPr lang="en-US"/>
              <a:pPr/>
              <a:t>78</a:t>
            </a:fld>
            <a:endParaRPr lang="en-US"/>
          </a:p>
        </p:txBody>
      </p:sp>
      <p:sp>
        <p:nvSpPr>
          <p:cNvPr id="223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8F81CD-6E14-654C-9A6C-53FC359B334A}" type="slidenum">
              <a:rPr lang="en-US"/>
              <a:pPr/>
              <a:t>79</a:t>
            </a:fld>
            <a:endParaRPr lang="en-US"/>
          </a:p>
        </p:txBody>
      </p:sp>
      <p:sp>
        <p:nvSpPr>
          <p:cNvPr id="224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13FB6-578E-544C-BC5D-6A5AF4CCA285}" type="slidenum">
              <a:rPr lang="en-US"/>
              <a:pPr/>
              <a:t>80</a:t>
            </a:fld>
            <a:endParaRPr lang="en-US"/>
          </a:p>
        </p:txBody>
      </p:sp>
      <p:sp>
        <p:nvSpPr>
          <p:cNvPr id="225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91D0A8-2CB3-5147-B50F-77BFC0F78DBE}" type="slidenum">
              <a:rPr lang="en-US"/>
              <a:pPr/>
              <a:t>81</a:t>
            </a:fld>
            <a:endParaRPr lang="en-US"/>
          </a:p>
        </p:txBody>
      </p:sp>
      <p:sp>
        <p:nvSpPr>
          <p:cNvPr id="226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6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AF1453-B82A-244C-AC2E-6D174BECA830}" type="slidenum">
              <a:rPr lang="en-US"/>
              <a:pPr/>
              <a:t>82</a:t>
            </a:fld>
            <a:endParaRPr lang="en-US"/>
          </a:p>
        </p:txBody>
      </p:sp>
      <p:sp>
        <p:nvSpPr>
          <p:cNvPr id="227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7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41C279-BC98-354D-90AC-0D3F71D69BEE}" type="slidenum">
              <a:rPr lang="en-US"/>
              <a:pPr/>
              <a:t>83</a:t>
            </a:fld>
            <a:endParaRPr lang="en-US"/>
          </a:p>
        </p:txBody>
      </p:sp>
      <p:sp>
        <p:nvSpPr>
          <p:cNvPr id="228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4297B0-D2AA-1449-96D9-9F2A1FABD838}" type="slidenum">
              <a:rPr lang="en-US"/>
              <a:pPr/>
              <a:t>7</a:t>
            </a:fld>
            <a:endParaRPr lang="en-US"/>
          </a:p>
        </p:txBody>
      </p:sp>
      <p:sp>
        <p:nvSpPr>
          <p:cNvPr id="1536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3E997C-3638-604A-B780-5A83F3EE41A4}" type="slidenum">
              <a:rPr lang="en-US"/>
              <a:pPr/>
              <a:t>84</a:t>
            </a:fld>
            <a:endParaRPr lang="en-US"/>
          </a:p>
        </p:txBody>
      </p:sp>
      <p:sp>
        <p:nvSpPr>
          <p:cNvPr id="229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7B757-22DA-054C-B13E-FC1632CB3C66}" type="slidenum">
              <a:rPr lang="en-US"/>
              <a:pPr/>
              <a:t>85</a:t>
            </a:fld>
            <a:endParaRPr lang="en-US"/>
          </a:p>
        </p:txBody>
      </p:sp>
      <p:sp>
        <p:nvSpPr>
          <p:cNvPr id="230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0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3BD7CF-C8D5-E946-9353-B9D404FE313D}" type="slidenum">
              <a:rPr lang="en-US"/>
              <a:pPr/>
              <a:t>86</a:t>
            </a:fld>
            <a:endParaRPr lang="en-US"/>
          </a:p>
        </p:txBody>
      </p:sp>
      <p:sp>
        <p:nvSpPr>
          <p:cNvPr id="231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23574D-1CBB-AA47-865D-5104717C146F}" type="slidenum">
              <a:rPr lang="en-US"/>
              <a:pPr/>
              <a:t>87</a:t>
            </a:fld>
            <a:endParaRPr lang="en-US"/>
          </a:p>
        </p:txBody>
      </p:sp>
      <p:sp>
        <p:nvSpPr>
          <p:cNvPr id="232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0CC0DC-E5D2-1944-A33B-7B3F57D8181F}" type="slidenum">
              <a:rPr lang="en-US"/>
              <a:pPr/>
              <a:t>88</a:t>
            </a:fld>
            <a:endParaRPr lang="en-US"/>
          </a:p>
        </p:txBody>
      </p:sp>
      <p:sp>
        <p:nvSpPr>
          <p:cNvPr id="233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3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7C4475-80BE-B24E-A90B-7CBF60A47F31}" type="slidenum">
              <a:rPr lang="en-US"/>
              <a:pPr/>
              <a:t>89</a:t>
            </a:fld>
            <a:endParaRPr lang="en-US"/>
          </a:p>
        </p:txBody>
      </p:sp>
      <p:sp>
        <p:nvSpPr>
          <p:cNvPr id="234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4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5EA680-D0A2-C448-A583-97D97C02BE1B}" type="slidenum">
              <a:rPr lang="en-US"/>
              <a:pPr/>
              <a:t>90</a:t>
            </a:fld>
            <a:endParaRPr lang="en-US"/>
          </a:p>
        </p:txBody>
      </p:sp>
      <p:sp>
        <p:nvSpPr>
          <p:cNvPr id="235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CD0DE1-4676-B440-B28C-EB7D5E3F3B91}" type="slidenum">
              <a:rPr lang="en-US"/>
              <a:pPr/>
              <a:t>91</a:t>
            </a:fld>
            <a:endParaRPr lang="en-US"/>
          </a:p>
        </p:txBody>
      </p:sp>
      <p:sp>
        <p:nvSpPr>
          <p:cNvPr id="236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6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66EDC5-8C33-C347-BC00-73EEBFD3B46C}" type="slidenum">
              <a:rPr lang="en-US"/>
              <a:pPr/>
              <a:t>92</a:t>
            </a:fld>
            <a:endParaRPr lang="en-US"/>
          </a:p>
        </p:txBody>
      </p:sp>
      <p:sp>
        <p:nvSpPr>
          <p:cNvPr id="237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7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DA2A6-27BA-D34F-9B88-646AF7112C11}" type="slidenum">
              <a:rPr lang="en-US"/>
              <a:pPr/>
              <a:t>93</a:t>
            </a:fld>
            <a:endParaRPr lang="en-US"/>
          </a:p>
        </p:txBody>
      </p:sp>
      <p:sp>
        <p:nvSpPr>
          <p:cNvPr id="238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8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1CF57D-A94D-9A40-8434-260183D1A615}" type="slidenum">
              <a:rPr lang="en-US"/>
              <a:pPr/>
              <a:t>8</a:t>
            </a:fld>
            <a:endParaRPr lang="en-US"/>
          </a:p>
        </p:txBody>
      </p:sp>
      <p:sp>
        <p:nvSpPr>
          <p:cNvPr id="154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4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C4B974-B305-C240-BEE1-449678B09700}" type="slidenum">
              <a:rPr lang="en-US"/>
              <a:pPr/>
              <a:t>94</a:t>
            </a:fld>
            <a:endParaRPr lang="en-US"/>
          </a:p>
        </p:txBody>
      </p:sp>
      <p:sp>
        <p:nvSpPr>
          <p:cNvPr id="239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9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4EE96E-3A4E-9A42-A9F4-A8223CB6A55B}" type="slidenum">
              <a:rPr lang="en-US"/>
              <a:pPr/>
              <a:t>95</a:t>
            </a:fld>
            <a:endParaRPr lang="en-US"/>
          </a:p>
        </p:txBody>
      </p:sp>
      <p:sp>
        <p:nvSpPr>
          <p:cNvPr id="240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0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D4FD97-EA49-0242-933A-886EA7E8786F}" type="slidenum">
              <a:rPr lang="en-US"/>
              <a:pPr/>
              <a:t>96</a:t>
            </a:fld>
            <a:endParaRPr lang="en-US"/>
          </a:p>
        </p:txBody>
      </p:sp>
      <p:sp>
        <p:nvSpPr>
          <p:cNvPr id="241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1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F435A0-6AD9-5743-9EB4-9E8C6AF20D18}" type="slidenum">
              <a:rPr lang="en-US"/>
              <a:pPr/>
              <a:t>97</a:t>
            </a:fld>
            <a:endParaRPr lang="en-US"/>
          </a:p>
        </p:txBody>
      </p:sp>
      <p:sp>
        <p:nvSpPr>
          <p:cNvPr id="242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2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9A2F9B-3CA4-9A4F-BC8E-5FC18994E358}" type="slidenum">
              <a:rPr lang="en-US"/>
              <a:pPr/>
              <a:t>98</a:t>
            </a:fld>
            <a:endParaRPr lang="en-US"/>
          </a:p>
        </p:txBody>
      </p:sp>
      <p:sp>
        <p:nvSpPr>
          <p:cNvPr id="243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CEB18C-E7C8-4048-8263-23538903CB03}" type="slidenum">
              <a:rPr lang="en-US"/>
              <a:pPr/>
              <a:t>99</a:t>
            </a:fld>
            <a:endParaRPr lang="en-US"/>
          </a:p>
        </p:txBody>
      </p:sp>
      <p:sp>
        <p:nvSpPr>
          <p:cNvPr id="244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4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5CD272-241C-1342-AEE4-CE249DBA759D}" type="slidenum">
              <a:rPr lang="en-US"/>
              <a:pPr/>
              <a:t>100</a:t>
            </a:fld>
            <a:endParaRPr lang="en-US"/>
          </a:p>
        </p:txBody>
      </p:sp>
      <p:sp>
        <p:nvSpPr>
          <p:cNvPr id="245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9AC311-B175-E248-BE8A-D8EBEBDDD082}" type="slidenum">
              <a:rPr lang="en-US"/>
              <a:pPr/>
              <a:t>101</a:t>
            </a:fld>
            <a:endParaRPr lang="en-US"/>
          </a:p>
        </p:txBody>
      </p:sp>
      <p:sp>
        <p:nvSpPr>
          <p:cNvPr id="246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6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4F4A1D-A3E9-8F4E-B3F3-C25598F4503B}" type="slidenum">
              <a:rPr lang="en-US"/>
              <a:pPr/>
              <a:t>102</a:t>
            </a:fld>
            <a:endParaRPr lang="en-US"/>
          </a:p>
        </p:txBody>
      </p:sp>
      <p:sp>
        <p:nvSpPr>
          <p:cNvPr id="247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7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21457E-20EA-8F4A-A820-668ADC81E548}" type="slidenum">
              <a:rPr lang="en-US"/>
              <a:pPr/>
              <a:t>103</a:t>
            </a:fld>
            <a:endParaRPr lang="en-US"/>
          </a:p>
        </p:txBody>
      </p:sp>
      <p:sp>
        <p:nvSpPr>
          <p:cNvPr id="248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8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F4DE99-3B8B-0246-8315-AF2AD516EA0B}" type="slidenum">
              <a:rPr lang="en-US"/>
              <a:pPr/>
              <a:t>9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046718-7C85-5043-8789-7569307B5D62}" type="slidenum">
              <a:rPr lang="en-US"/>
              <a:pPr/>
              <a:t>104</a:t>
            </a:fld>
            <a:endParaRPr lang="en-US"/>
          </a:p>
        </p:txBody>
      </p:sp>
      <p:sp>
        <p:nvSpPr>
          <p:cNvPr id="2498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98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966F3-352C-694D-A74D-A096A059B505}" type="slidenum">
              <a:rPr lang="en-US"/>
              <a:pPr/>
              <a:t>105</a:t>
            </a:fld>
            <a:endParaRPr lang="en-US"/>
          </a:p>
        </p:txBody>
      </p:sp>
      <p:sp>
        <p:nvSpPr>
          <p:cNvPr id="2508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08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E1F857-26AD-104D-BDF8-6672F080EA18}" type="slidenum">
              <a:rPr lang="en-US"/>
              <a:pPr/>
              <a:t>106</a:t>
            </a:fld>
            <a:endParaRPr lang="en-US"/>
          </a:p>
        </p:txBody>
      </p:sp>
      <p:sp>
        <p:nvSpPr>
          <p:cNvPr id="2519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19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010385-1BC0-B249-92EC-5E7CD4EE6A88}" type="slidenum">
              <a:rPr lang="en-US"/>
              <a:pPr/>
              <a:t>107</a:t>
            </a:fld>
            <a:endParaRPr lang="en-US"/>
          </a:p>
        </p:txBody>
      </p:sp>
      <p:sp>
        <p:nvSpPr>
          <p:cNvPr id="2529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29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2A4857-6122-DE4B-8772-E16EC4C76E5A}" type="slidenum">
              <a:rPr lang="en-US"/>
              <a:pPr/>
              <a:t>108</a:t>
            </a:fld>
            <a:endParaRPr lang="en-US"/>
          </a:p>
        </p:txBody>
      </p:sp>
      <p:sp>
        <p:nvSpPr>
          <p:cNvPr id="2539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39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CE0606-0785-934E-8ED6-AF906981FA89}" type="slidenum">
              <a:rPr lang="en-US"/>
              <a:pPr/>
              <a:t>109</a:t>
            </a:fld>
            <a:endParaRPr lang="en-US"/>
          </a:p>
        </p:txBody>
      </p:sp>
      <p:sp>
        <p:nvSpPr>
          <p:cNvPr id="2549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49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BD0D0B-456D-A345-81C5-AE5A611AE0E2}" type="slidenum">
              <a:rPr lang="en-US"/>
              <a:pPr/>
              <a:t>110</a:t>
            </a:fld>
            <a:endParaRPr lang="en-US"/>
          </a:p>
        </p:txBody>
      </p:sp>
      <p:sp>
        <p:nvSpPr>
          <p:cNvPr id="2560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D8EA81-E970-F146-959B-94EEBF277B3D}" type="slidenum">
              <a:rPr lang="en-US"/>
              <a:pPr/>
              <a:t>111</a:t>
            </a:fld>
            <a:endParaRPr lang="en-US"/>
          </a:p>
        </p:txBody>
      </p:sp>
      <p:sp>
        <p:nvSpPr>
          <p:cNvPr id="2570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70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9B10F1-F38D-7B40-B50A-BE16E1841029}" type="slidenum">
              <a:rPr lang="en-US"/>
              <a:pPr/>
              <a:t>112</a:t>
            </a:fld>
            <a:endParaRPr lang="en-US"/>
          </a:p>
        </p:txBody>
      </p:sp>
      <p:sp>
        <p:nvSpPr>
          <p:cNvPr id="2580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80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4B2F44-4FE3-1242-A2FD-8093241BE6EB}" type="slidenum">
              <a:rPr lang="en-US"/>
              <a:pPr/>
              <a:t>113</a:t>
            </a:fld>
            <a:endParaRPr lang="en-US"/>
          </a:p>
        </p:txBody>
      </p:sp>
      <p:sp>
        <p:nvSpPr>
          <p:cNvPr id="2590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90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B86D7F-C5F4-DA4C-AF1C-408FFF54C6E4}" type="slidenum">
              <a:rPr lang="en-US"/>
              <a:pPr/>
              <a:t>10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115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116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8A672-9D56-AA4E-AF73-B597F05D1FA9}" type="slidenum">
              <a:rPr lang="en-US"/>
              <a:pPr/>
              <a:t>117</a:t>
            </a:fld>
            <a:endParaRPr lang="en-US"/>
          </a:p>
        </p:txBody>
      </p:sp>
      <p:sp>
        <p:nvSpPr>
          <p:cNvPr id="211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11E8D-AE11-3D40-ADA6-308FA9BBCC19}" type="slidenum">
              <a:rPr lang="en-US"/>
              <a:pPr/>
              <a:t>11</a:t>
            </a:fld>
            <a:endParaRPr lang="en-US"/>
          </a:p>
        </p:txBody>
      </p:sp>
      <p:sp>
        <p:nvSpPr>
          <p:cNvPr id="1576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35E125-07D3-3547-A878-60346AA58B40}" type="slidenum">
              <a:rPr lang="en-US"/>
              <a:pPr/>
              <a:t>12</a:t>
            </a:fld>
            <a:endParaRPr lang="en-US"/>
          </a:p>
        </p:txBody>
      </p:sp>
      <p:sp>
        <p:nvSpPr>
          <p:cNvPr id="1587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87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0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69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6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41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7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8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0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1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7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B5FB3-6248-AB43-81E4-DBFD98CE3792}" type="datetimeFigureOut">
              <a:rPr lang="en-US" smtClean="0"/>
              <a:t>20/01/16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51BA-38E0-5140-A705-443220BF7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7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6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566"/>
            <a:ext cx="9175420" cy="6881565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6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20</a:t>
            </a:r>
            <a:r>
              <a:rPr lang="en-US" sz="3200" dirty="0" smtClean="0"/>
              <a:t>, </a:t>
            </a:r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Thinking Recursively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59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483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3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3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3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4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754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754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754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754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754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754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754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754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3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4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5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755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755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1491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5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5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5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5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855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5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6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6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6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6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856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856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856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858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858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858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13281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7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7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8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8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958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8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8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8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8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8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8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959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959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959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959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959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959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959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959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14119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060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060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060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060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060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060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060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061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061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6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7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1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062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062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73554856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162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162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162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162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163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163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163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163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163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163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0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1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2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164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164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164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74817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265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37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367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367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367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367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368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368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90" name="Rectangle 26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369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23618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70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70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470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70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70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471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1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3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72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472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472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472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83433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2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2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3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573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573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573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573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5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7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575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00443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4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4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4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4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675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5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5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5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5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5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675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676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676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676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676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69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0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1" name="Rectangle 35"/>
          <p:cNvSpPr>
            <a:spLocks noChangeArrowheads="1"/>
          </p:cNvSpPr>
          <p:nvPr/>
        </p:nvSpPr>
        <p:spPr bwMode="auto">
          <a:xfrm>
            <a:off x="269568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7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677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677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677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49708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6635520" y="5184544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2102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7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7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778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778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778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778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778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778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3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4" name="Rectangle 34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5" name="Rectangle 35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779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779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779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70644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879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879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879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1879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879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880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880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880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9" name="Rectangle 25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10" name="Rectangle 26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1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881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881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881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2206741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4" name="Rectangle 16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982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982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86422723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580608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601344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58052336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oBZO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272" y="736277"/>
            <a:ext cx="11260604" cy="634114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Leap of Faith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0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== 1)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else</a:t>
            </a:r>
            <a:r>
              <a:rPr lang="en-US" sz="21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118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== </a:t>
            </a:r>
            <a:r>
              <a:rPr lang="en-US" sz="2100" dirty="0" smtClean="0">
                <a:latin typeface="Courier"/>
                <a:cs typeface="Courier"/>
              </a:rPr>
              <a:t>0) </a:t>
            </a:r>
            <a:r>
              <a:rPr lang="en-US" sz="2100" dirty="0">
                <a:latin typeface="Courier"/>
                <a:cs typeface="Courier"/>
              </a:rPr>
              <a:t>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100" dirty="0" smtClean="0">
                <a:latin typeface="Courier"/>
                <a:cs typeface="Courier"/>
              </a:rPr>
              <a:t>;</a:t>
            </a:r>
            <a:endParaRPr lang="en-US" sz="2100" dirty="0"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else</a:t>
            </a:r>
            <a:r>
              <a:rPr lang="en-US" sz="21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Another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49361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1"/>
          <p:cNvSpPr txBox="1">
            <a:spLocks noChangeArrowheads="1"/>
          </p:cNvSpPr>
          <p:nvPr/>
        </p:nvSpPr>
        <p:spPr bwMode="auto">
          <a:xfrm>
            <a:off x="207360" y="273629"/>
            <a:ext cx="870912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77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endParaRPr lang="en-US" sz="2100" b="1" dirty="0">
              <a:solidFill>
                <a:srgbClr val="800080"/>
              </a:solidFill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100" dirty="0">
                <a:latin typeface="Courier"/>
                <a:cs typeface="Courier"/>
              </a:rPr>
              <a:t>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b="1" dirty="0" err="1">
                <a:solidFill>
                  <a:srgbClr val="800080"/>
                </a:solidFill>
                <a:latin typeface="Courier"/>
                <a:cs typeface="Courier"/>
              </a:rPr>
              <a:t>int</a:t>
            </a:r>
            <a:r>
              <a:rPr lang="en-US" sz="2100" dirty="0">
                <a:latin typeface="Courier"/>
                <a:cs typeface="Courier"/>
              </a:rPr>
              <a:t> n,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from,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to,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char</a:t>
            </a:r>
            <a:r>
              <a:rPr lang="en-US" sz="2100" dirty="0">
                <a:latin typeface="Courier"/>
                <a:cs typeface="Courier"/>
              </a:rPr>
              <a:t> temp) {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</a:t>
            </a:r>
            <a:r>
              <a:rPr lang="en-US" sz="2100" b="1" dirty="0">
                <a:solidFill>
                  <a:srgbClr val="800080"/>
                </a:solidFill>
                <a:latin typeface="Courier"/>
                <a:cs typeface="Courier"/>
              </a:rPr>
              <a:t>if</a:t>
            </a:r>
            <a:r>
              <a:rPr lang="en-US" sz="2100" dirty="0">
                <a:latin typeface="Courier"/>
                <a:cs typeface="Courier"/>
              </a:rPr>
              <a:t> (n </a:t>
            </a:r>
            <a:r>
              <a:rPr lang="en-US" sz="2100" dirty="0" smtClean="0">
                <a:latin typeface="Courier"/>
                <a:cs typeface="Courier"/>
              </a:rPr>
              <a:t>&gt; 0) {</a:t>
            </a:r>
            <a:endParaRPr lang="en-US" sz="2100" dirty="0">
              <a:latin typeface="Courier"/>
              <a:cs typeface="Courier"/>
            </a:endParaRP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from, temp,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moveSingleDisk</a:t>
            </a:r>
            <a:r>
              <a:rPr lang="en-US" sz="2100" dirty="0">
                <a:latin typeface="Courier"/>
                <a:cs typeface="Courier"/>
              </a:rPr>
              <a:t>(from, to);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    </a:t>
            </a:r>
            <a:r>
              <a:rPr lang="en-US" sz="2100" dirty="0" err="1">
                <a:latin typeface="Courier"/>
                <a:cs typeface="Courier"/>
              </a:rPr>
              <a:t>moveTower</a:t>
            </a:r>
            <a:r>
              <a:rPr lang="en-US" sz="2100" dirty="0">
                <a:latin typeface="Courier"/>
                <a:cs typeface="Courier"/>
              </a:rPr>
              <a:t>(n – 1, temp, to, from);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Simpler Solution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1189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66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8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3200" dirty="0" smtClean="0"/>
              <a:t>You can do recursion.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66605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6635520" y="5184544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842880" y="55993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6428160" y="4769781"/>
            <a:ext cx="1658880" cy="1659054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C5000B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3635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Your Brain is Recursive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058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There is a pathway in your brain for imagination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1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1: Imagine a future at the end of CS106B</a:t>
            </a:r>
            <a:endParaRPr 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82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1: Imagine a future at the end of CS106B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4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a future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a future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717425" y="1652201"/>
            <a:ext cx="4465318" cy="1406419"/>
          </a:xfrm>
          <a:custGeom>
            <a:avLst/>
            <a:gdLst>
              <a:gd name="connsiteX0" fmla="*/ 0 w 4465318"/>
              <a:gd name="connsiteY0" fmla="*/ 491564 h 1406419"/>
              <a:gd name="connsiteX1" fmla="*/ 68277 w 4465318"/>
              <a:gd name="connsiteY1" fmla="*/ 436946 h 1406419"/>
              <a:gd name="connsiteX2" fmla="*/ 150210 w 4465318"/>
              <a:gd name="connsiteY2" fmla="*/ 355019 h 1406419"/>
              <a:gd name="connsiteX3" fmla="*/ 232142 w 4465318"/>
              <a:gd name="connsiteY3" fmla="*/ 286746 h 1406419"/>
              <a:gd name="connsiteX4" fmla="*/ 436973 w 4465318"/>
              <a:gd name="connsiteY4" fmla="*/ 204818 h 1406419"/>
              <a:gd name="connsiteX5" fmla="*/ 518906 w 4465318"/>
              <a:gd name="connsiteY5" fmla="*/ 191164 h 1406419"/>
              <a:gd name="connsiteX6" fmla="*/ 628149 w 4465318"/>
              <a:gd name="connsiteY6" fmla="*/ 163855 h 1406419"/>
              <a:gd name="connsiteX7" fmla="*/ 1392852 w 4465318"/>
              <a:gd name="connsiteY7" fmla="*/ 136546 h 1406419"/>
              <a:gd name="connsiteX8" fmla="*/ 1529406 w 4465318"/>
              <a:gd name="connsiteY8" fmla="*/ 109237 h 1406419"/>
              <a:gd name="connsiteX9" fmla="*/ 1843480 w 4465318"/>
              <a:gd name="connsiteY9" fmla="*/ 27309 h 1406419"/>
              <a:gd name="connsiteX10" fmla="*/ 1980034 w 4465318"/>
              <a:gd name="connsiteY10" fmla="*/ 0 h 1406419"/>
              <a:gd name="connsiteX11" fmla="*/ 2526250 w 4465318"/>
              <a:gd name="connsiteY11" fmla="*/ 13655 h 1406419"/>
              <a:gd name="connsiteX12" fmla="*/ 2935912 w 4465318"/>
              <a:gd name="connsiteY12" fmla="*/ 81927 h 1406419"/>
              <a:gd name="connsiteX13" fmla="*/ 3099777 w 4465318"/>
              <a:gd name="connsiteY13" fmla="*/ 109237 h 1406419"/>
              <a:gd name="connsiteX14" fmla="*/ 3277297 w 4465318"/>
              <a:gd name="connsiteY14" fmla="*/ 136546 h 1406419"/>
              <a:gd name="connsiteX15" fmla="*/ 3482128 w 4465318"/>
              <a:gd name="connsiteY15" fmla="*/ 191164 h 1406419"/>
              <a:gd name="connsiteX16" fmla="*/ 3591372 w 4465318"/>
              <a:gd name="connsiteY16" fmla="*/ 259437 h 1406419"/>
              <a:gd name="connsiteX17" fmla="*/ 3659649 w 4465318"/>
              <a:gd name="connsiteY17" fmla="*/ 314055 h 1406419"/>
              <a:gd name="connsiteX18" fmla="*/ 3864480 w 4465318"/>
              <a:gd name="connsiteY18" fmla="*/ 436946 h 1406419"/>
              <a:gd name="connsiteX19" fmla="*/ 4028345 w 4465318"/>
              <a:gd name="connsiteY19" fmla="*/ 614455 h 1406419"/>
              <a:gd name="connsiteX20" fmla="*/ 4123932 w 4465318"/>
              <a:gd name="connsiteY20" fmla="*/ 682728 h 1406419"/>
              <a:gd name="connsiteX21" fmla="*/ 4233176 w 4465318"/>
              <a:gd name="connsiteY21" fmla="*/ 778310 h 1406419"/>
              <a:gd name="connsiteX22" fmla="*/ 4274142 w 4465318"/>
              <a:gd name="connsiteY22" fmla="*/ 873892 h 1406419"/>
              <a:gd name="connsiteX23" fmla="*/ 4246831 w 4465318"/>
              <a:gd name="connsiteY23" fmla="*/ 1392765 h 1406419"/>
              <a:gd name="connsiteX24" fmla="*/ 4178554 w 4465318"/>
              <a:gd name="connsiteY24" fmla="*/ 1379110 h 1406419"/>
              <a:gd name="connsiteX25" fmla="*/ 4151243 w 4465318"/>
              <a:gd name="connsiteY25" fmla="*/ 1338146 h 1406419"/>
              <a:gd name="connsiteX26" fmla="*/ 4055655 w 4465318"/>
              <a:gd name="connsiteY26" fmla="*/ 1269874 h 1406419"/>
              <a:gd name="connsiteX27" fmla="*/ 4082966 w 4465318"/>
              <a:gd name="connsiteY27" fmla="*/ 1256219 h 1406419"/>
              <a:gd name="connsiteX28" fmla="*/ 4164899 w 4465318"/>
              <a:gd name="connsiteY28" fmla="*/ 1338146 h 1406419"/>
              <a:gd name="connsiteX29" fmla="*/ 4192209 w 4465318"/>
              <a:gd name="connsiteY29" fmla="*/ 1379110 h 1406419"/>
              <a:gd name="connsiteX30" fmla="*/ 4233176 w 4465318"/>
              <a:gd name="connsiteY30" fmla="*/ 1406419 h 1406419"/>
              <a:gd name="connsiteX31" fmla="*/ 4315108 w 4465318"/>
              <a:gd name="connsiteY31" fmla="*/ 1365456 h 1406419"/>
              <a:gd name="connsiteX32" fmla="*/ 4342419 w 4465318"/>
              <a:gd name="connsiteY32" fmla="*/ 1338146 h 1406419"/>
              <a:gd name="connsiteX33" fmla="*/ 4424351 w 4465318"/>
              <a:gd name="connsiteY33" fmla="*/ 1283528 h 1406419"/>
              <a:gd name="connsiteX34" fmla="*/ 4465318 w 4465318"/>
              <a:gd name="connsiteY34" fmla="*/ 1269874 h 14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65318" h="1406419">
                <a:moveTo>
                  <a:pt x="0" y="491564"/>
                </a:moveTo>
                <a:cubicBezTo>
                  <a:pt x="22759" y="473358"/>
                  <a:pt x="46711" y="456550"/>
                  <a:pt x="68277" y="436946"/>
                </a:cubicBezTo>
                <a:cubicBezTo>
                  <a:pt x="96856" y="410967"/>
                  <a:pt x="122899" y="382328"/>
                  <a:pt x="150210" y="355019"/>
                </a:cubicBezTo>
                <a:cubicBezTo>
                  <a:pt x="178926" y="326304"/>
                  <a:pt x="193185" y="309469"/>
                  <a:pt x="232142" y="286746"/>
                </a:cubicBezTo>
                <a:cubicBezTo>
                  <a:pt x="312395" y="239935"/>
                  <a:pt x="349961" y="224897"/>
                  <a:pt x="436973" y="204818"/>
                </a:cubicBezTo>
                <a:cubicBezTo>
                  <a:pt x="463952" y="198592"/>
                  <a:pt x="491833" y="196965"/>
                  <a:pt x="518906" y="191164"/>
                </a:cubicBezTo>
                <a:cubicBezTo>
                  <a:pt x="555608" y="183300"/>
                  <a:pt x="590687" y="166196"/>
                  <a:pt x="628149" y="163855"/>
                </a:cubicBezTo>
                <a:cubicBezTo>
                  <a:pt x="882716" y="147946"/>
                  <a:pt x="1137951" y="145649"/>
                  <a:pt x="1392852" y="136546"/>
                </a:cubicBezTo>
                <a:cubicBezTo>
                  <a:pt x="1438370" y="127443"/>
                  <a:pt x="1484293" y="120173"/>
                  <a:pt x="1529406" y="109237"/>
                </a:cubicBezTo>
                <a:cubicBezTo>
                  <a:pt x="1634555" y="83748"/>
                  <a:pt x="1737386" y="48526"/>
                  <a:pt x="1843480" y="27309"/>
                </a:cubicBezTo>
                <a:lnTo>
                  <a:pt x="1980034" y="0"/>
                </a:lnTo>
                <a:cubicBezTo>
                  <a:pt x="2162106" y="4552"/>
                  <a:pt x="2344786" y="-1898"/>
                  <a:pt x="2526250" y="13655"/>
                </a:cubicBezTo>
                <a:cubicBezTo>
                  <a:pt x="2664182" y="25477"/>
                  <a:pt x="2799358" y="59169"/>
                  <a:pt x="2935912" y="81927"/>
                </a:cubicBezTo>
                <a:lnTo>
                  <a:pt x="3099777" y="109237"/>
                </a:lnTo>
                <a:cubicBezTo>
                  <a:pt x="3158895" y="118695"/>
                  <a:pt x="3219215" y="122027"/>
                  <a:pt x="3277297" y="136546"/>
                </a:cubicBezTo>
                <a:cubicBezTo>
                  <a:pt x="3418689" y="171891"/>
                  <a:pt x="3350450" y="153544"/>
                  <a:pt x="3482128" y="191164"/>
                </a:cubicBezTo>
                <a:cubicBezTo>
                  <a:pt x="3518543" y="213922"/>
                  <a:pt x="3556065" y="234996"/>
                  <a:pt x="3591372" y="259437"/>
                </a:cubicBezTo>
                <a:cubicBezTo>
                  <a:pt x="3615335" y="276026"/>
                  <a:pt x="3634827" y="298781"/>
                  <a:pt x="3659649" y="314055"/>
                </a:cubicBezTo>
                <a:cubicBezTo>
                  <a:pt x="3767197" y="380234"/>
                  <a:pt x="3771076" y="350732"/>
                  <a:pt x="3864480" y="436946"/>
                </a:cubicBezTo>
                <a:cubicBezTo>
                  <a:pt x="4068089" y="624882"/>
                  <a:pt x="3827885" y="444845"/>
                  <a:pt x="4028345" y="614455"/>
                </a:cubicBezTo>
                <a:cubicBezTo>
                  <a:pt x="4058236" y="639746"/>
                  <a:pt x="4093627" y="657934"/>
                  <a:pt x="4123932" y="682728"/>
                </a:cubicBezTo>
                <a:cubicBezTo>
                  <a:pt x="4383203" y="894847"/>
                  <a:pt x="3991291" y="596907"/>
                  <a:pt x="4233176" y="778310"/>
                </a:cubicBezTo>
                <a:cubicBezTo>
                  <a:pt x="4238510" y="788977"/>
                  <a:pt x="4274142" y="853798"/>
                  <a:pt x="4274142" y="873892"/>
                </a:cubicBezTo>
                <a:cubicBezTo>
                  <a:pt x="4274142" y="1251399"/>
                  <a:pt x="4281687" y="1183651"/>
                  <a:pt x="4246831" y="1392765"/>
                </a:cubicBezTo>
                <a:cubicBezTo>
                  <a:pt x="4224072" y="1388213"/>
                  <a:pt x="4198706" y="1390625"/>
                  <a:pt x="4178554" y="1379110"/>
                </a:cubicBezTo>
                <a:cubicBezTo>
                  <a:pt x="4164305" y="1370968"/>
                  <a:pt x="4162848" y="1349750"/>
                  <a:pt x="4151243" y="1338146"/>
                </a:cubicBezTo>
                <a:cubicBezTo>
                  <a:pt x="4134304" y="1321208"/>
                  <a:pt x="4078917" y="1285381"/>
                  <a:pt x="4055655" y="1269874"/>
                </a:cubicBezTo>
                <a:cubicBezTo>
                  <a:pt x="4040995" y="1247885"/>
                  <a:pt x="3983970" y="1177027"/>
                  <a:pt x="4082966" y="1256219"/>
                </a:cubicBezTo>
                <a:cubicBezTo>
                  <a:pt x="4113126" y="1280345"/>
                  <a:pt x="4137588" y="1310837"/>
                  <a:pt x="4164899" y="1338146"/>
                </a:cubicBezTo>
                <a:cubicBezTo>
                  <a:pt x="4176504" y="1349750"/>
                  <a:pt x="4180604" y="1367506"/>
                  <a:pt x="4192209" y="1379110"/>
                </a:cubicBezTo>
                <a:cubicBezTo>
                  <a:pt x="4203814" y="1390714"/>
                  <a:pt x="4219520" y="1397316"/>
                  <a:pt x="4233176" y="1406419"/>
                </a:cubicBezTo>
                <a:cubicBezTo>
                  <a:pt x="4276444" y="1391998"/>
                  <a:pt x="4277292" y="1395707"/>
                  <a:pt x="4315108" y="1365456"/>
                </a:cubicBezTo>
                <a:cubicBezTo>
                  <a:pt x="4325161" y="1357414"/>
                  <a:pt x="4332119" y="1345870"/>
                  <a:pt x="4342419" y="1338146"/>
                </a:cubicBezTo>
                <a:cubicBezTo>
                  <a:pt x="4368678" y="1318453"/>
                  <a:pt x="4393212" y="1293906"/>
                  <a:pt x="4424351" y="1283528"/>
                </a:cubicBezTo>
                <a:lnTo>
                  <a:pt x="4465318" y="1269874"/>
                </a:lnTo>
              </a:path>
            </a:pathLst>
          </a:custGeom>
          <a:ln w="127000">
            <a:solidFill>
              <a:srgbClr val="DDD9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357" y="5243348"/>
            <a:ext cx="2007345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Executes the same “function” with different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3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599057004_984399e79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50" y="733233"/>
            <a:ext cx="9187150" cy="61247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latin typeface="Calibri"/>
                <a:cs typeface="Calibri"/>
              </a:rPr>
              <a:t>Step 2: Imagine a future after Stanford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826669" y="2334928"/>
            <a:ext cx="4110276" cy="1251280"/>
          </a:xfrm>
          <a:custGeom>
            <a:avLst/>
            <a:gdLst>
              <a:gd name="connsiteX0" fmla="*/ 4943256 w 4943256"/>
              <a:gd name="connsiteY0" fmla="*/ 1078709 h 1387825"/>
              <a:gd name="connsiteX1" fmla="*/ 4915946 w 4943256"/>
              <a:gd name="connsiteY1" fmla="*/ 1174291 h 1387825"/>
              <a:gd name="connsiteX2" fmla="*/ 4874979 w 4943256"/>
              <a:gd name="connsiteY2" fmla="*/ 1215255 h 1387825"/>
              <a:gd name="connsiteX3" fmla="*/ 4765736 w 4943256"/>
              <a:gd name="connsiteY3" fmla="*/ 1256219 h 1387825"/>
              <a:gd name="connsiteX4" fmla="*/ 4656493 w 4943256"/>
              <a:gd name="connsiteY4" fmla="*/ 1310837 h 1387825"/>
              <a:gd name="connsiteX5" fmla="*/ 4588216 w 4943256"/>
              <a:gd name="connsiteY5" fmla="*/ 1324491 h 1387825"/>
              <a:gd name="connsiteX6" fmla="*/ 4342419 w 4943256"/>
              <a:gd name="connsiteY6" fmla="*/ 1365455 h 1387825"/>
              <a:gd name="connsiteX7" fmla="*/ 3905446 w 4943256"/>
              <a:gd name="connsiteY7" fmla="*/ 1365455 h 1387825"/>
              <a:gd name="connsiteX8" fmla="*/ 3782547 w 4943256"/>
              <a:gd name="connsiteY8" fmla="*/ 1324491 h 1387825"/>
              <a:gd name="connsiteX9" fmla="*/ 3741581 w 4943256"/>
              <a:gd name="connsiteY9" fmla="*/ 1297182 h 1387825"/>
              <a:gd name="connsiteX10" fmla="*/ 3618682 w 4943256"/>
              <a:gd name="connsiteY10" fmla="*/ 1242564 h 1387825"/>
              <a:gd name="connsiteX11" fmla="*/ 3495784 w 4943256"/>
              <a:gd name="connsiteY11" fmla="*/ 1160637 h 1387825"/>
              <a:gd name="connsiteX12" fmla="*/ 3454817 w 4943256"/>
              <a:gd name="connsiteY12" fmla="*/ 1133328 h 1387825"/>
              <a:gd name="connsiteX13" fmla="*/ 3400196 w 4943256"/>
              <a:gd name="connsiteY13" fmla="*/ 1106019 h 1387825"/>
              <a:gd name="connsiteX14" fmla="*/ 3372885 w 4943256"/>
              <a:gd name="connsiteY14" fmla="*/ 1065055 h 1387825"/>
              <a:gd name="connsiteX15" fmla="*/ 3209020 w 4943256"/>
              <a:gd name="connsiteY15" fmla="*/ 955818 h 1387825"/>
              <a:gd name="connsiteX16" fmla="*/ 3113432 w 4943256"/>
              <a:gd name="connsiteY16" fmla="*/ 846582 h 1387825"/>
              <a:gd name="connsiteX17" fmla="*/ 3072466 w 4943256"/>
              <a:gd name="connsiteY17" fmla="*/ 819273 h 1387825"/>
              <a:gd name="connsiteX18" fmla="*/ 3058811 w 4943256"/>
              <a:gd name="connsiteY18" fmla="*/ 778309 h 1387825"/>
              <a:gd name="connsiteX19" fmla="*/ 3017844 w 4943256"/>
              <a:gd name="connsiteY19" fmla="*/ 764655 h 1387825"/>
              <a:gd name="connsiteX20" fmla="*/ 2976878 w 4943256"/>
              <a:gd name="connsiteY20" fmla="*/ 737346 h 1387825"/>
              <a:gd name="connsiteX21" fmla="*/ 2949567 w 4943256"/>
              <a:gd name="connsiteY21" fmla="*/ 710036 h 1387825"/>
              <a:gd name="connsiteX22" fmla="*/ 2867635 w 4943256"/>
              <a:gd name="connsiteY22" fmla="*/ 682727 h 1387825"/>
              <a:gd name="connsiteX23" fmla="*/ 2826669 w 4943256"/>
              <a:gd name="connsiteY23" fmla="*/ 641764 h 1387825"/>
              <a:gd name="connsiteX24" fmla="*/ 2813013 w 4943256"/>
              <a:gd name="connsiteY24" fmla="*/ 600800 h 1387825"/>
              <a:gd name="connsiteX25" fmla="*/ 2690115 w 4943256"/>
              <a:gd name="connsiteY25" fmla="*/ 518873 h 1387825"/>
              <a:gd name="connsiteX26" fmla="*/ 2580871 w 4943256"/>
              <a:gd name="connsiteY26" fmla="*/ 436945 h 1387825"/>
              <a:gd name="connsiteX27" fmla="*/ 2526250 w 4943256"/>
              <a:gd name="connsiteY27" fmla="*/ 409636 h 1387825"/>
              <a:gd name="connsiteX28" fmla="*/ 2457973 w 4943256"/>
              <a:gd name="connsiteY28" fmla="*/ 355018 h 1387825"/>
              <a:gd name="connsiteX29" fmla="*/ 2348730 w 4943256"/>
              <a:gd name="connsiteY29" fmla="*/ 314054 h 1387825"/>
              <a:gd name="connsiteX30" fmla="*/ 2294108 w 4943256"/>
              <a:gd name="connsiteY30" fmla="*/ 259436 h 1387825"/>
              <a:gd name="connsiteX31" fmla="*/ 2157554 w 4943256"/>
              <a:gd name="connsiteY31" fmla="*/ 218472 h 1387825"/>
              <a:gd name="connsiteX32" fmla="*/ 2089277 w 4943256"/>
              <a:gd name="connsiteY32" fmla="*/ 191163 h 1387825"/>
              <a:gd name="connsiteX33" fmla="*/ 2021000 w 4943256"/>
              <a:gd name="connsiteY33" fmla="*/ 177509 h 1387825"/>
              <a:gd name="connsiteX34" fmla="*/ 1966378 w 4943256"/>
              <a:gd name="connsiteY34" fmla="*/ 150200 h 1387825"/>
              <a:gd name="connsiteX35" fmla="*/ 1816169 w 4943256"/>
              <a:gd name="connsiteY35" fmla="*/ 122891 h 1387825"/>
              <a:gd name="connsiteX36" fmla="*/ 1365541 w 4943256"/>
              <a:gd name="connsiteY36" fmla="*/ 136545 h 1387825"/>
              <a:gd name="connsiteX37" fmla="*/ 1269953 w 4943256"/>
              <a:gd name="connsiteY37" fmla="*/ 150200 h 1387825"/>
              <a:gd name="connsiteX38" fmla="*/ 1051466 w 4943256"/>
              <a:gd name="connsiteY38" fmla="*/ 177509 h 1387825"/>
              <a:gd name="connsiteX39" fmla="*/ 860291 w 4943256"/>
              <a:gd name="connsiteY39" fmla="*/ 204818 h 1387825"/>
              <a:gd name="connsiteX40" fmla="*/ 300419 w 4943256"/>
              <a:gd name="connsiteY40" fmla="*/ 204818 h 1387825"/>
              <a:gd name="connsiteX41" fmla="*/ 218487 w 4943256"/>
              <a:gd name="connsiteY41" fmla="*/ 150200 h 1387825"/>
              <a:gd name="connsiteX42" fmla="*/ 136554 w 4943256"/>
              <a:gd name="connsiteY42" fmla="*/ 109236 h 1387825"/>
              <a:gd name="connsiteX43" fmla="*/ 54622 w 4943256"/>
              <a:gd name="connsiteY43" fmla="*/ 81927 h 1387825"/>
              <a:gd name="connsiteX44" fmla="*/ 13655 w 4943256"/>
              <a:gd name="connsiteY44" fmla="*/ 68272 h 1387825"/>
              <a:gd name="connsiteX45" fmla="*/ 122899 w 4943256"/>
              <a:gd name="connsiteY45" fmla="*/ 54618 h 1387825"/>
              <a:gd name="connsiteX46" fmla="*/ 218487 w 4943256"/>
              <a:gd name="connsiteY46" fmla="*/ 40963 h 1387825"/>
              <a:gd name="connsiteX47" fmla="*/ 355041 w 4943256"/>
              <a:gd name="connsiteY47" fmla="*/ 27309 h 1387825"/>
              <a:gd name="connsiteX48" fmla="*/ 436973 w 4943256"/>
              <a:gd name="connsiteY48" fmla="*/ 13654 h 1387825"/>
              <a:gd name="connsiteX49" fmla="*/ 491595 w 4943256"/>
              <a:gd name="connsiteY49" fmla="*/ 0 h 1387825"/>
              <a:gd name="connsiteX50" fmla="*/ 382351 w 4943256"/>
              <a:gd name="connsiteY50" fmla="*/ 13654 h 1387825"/>
              <a:gd name="connsiteX51" fmla="*/ 273108 w 4943256"/>
              <a:gd name="connsiteY51" fmla="*/ 54618 h 1387825"/>
              <a:gd name="connsiteX52" fmla="*/ 27311 w 4943256"/>
              <a:gd name="connsiteY52" fmla="*/ 95582 h 1387825"/>
              <a:gd name="connsiteX53" fmla="*/ 13655 w 4943256"/>
              <a:gd name="connsiteY53" fmla="*/ 177509 h 1387825"/>
              <a:gd name="connsiteX54" fmla="*/ 0 w 4943256"/>
              <a:gd name="connsiteY54" fmla="*/ 382327 h 13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43256" h="1387825">
                <a:moveTo>
                  <a:pt x="4943256" y="1078709"/>
                </a:moveTo>
                <a:cubicBezTo>
                  <a:pt x="4934153" y="1110570"/>
                  <a:pt x="4930765" y="1144654"/>
                  <a:pt x="4915946" y="1174291"/>
                </a:cubicBezTo>
                <a:cubicBezTo>
                  <a:pt x="4907309" y="1191563"/>
                  <a:pt x="4890694" y="1204031"/>
                  <a:pt x="4874979" y="1215255"/>
                </a:cubicBezTo>
                <a:cubicBezTo>
                  <a:pt x="4836529" y="1242718"/>
                  <a:pt x="4809720" y="1245223"/>
                  <a:pt x="4765736" y="1256219"/>
                </a:cubicBezTo>
                <a:cubicBezTo>
                  <a:pt x="4719624" y="1286958"/>
                  <a:pt x="4717231" y="1292617"/>
                  <a:pt x="4656493" y="1310837"/>
                </a:cubicBezTo>
                <a:cubicBezTo>
                  <a:pt x="4634262" y="1317506"/>
                  <a:pt x="4610831" y="1319272"/>
                  <a:pt x="4588216" y="1324491"/>
                </a:cubicBezTo>
                <a:cubicBezTo>
                  <a:pt x="4411996" y="1365155"/>
                  <a:pt x="4543863" y="1345313"/>
                  <a:pt x="4342419" y="1365455"/>
                </a:cubicBezTo>
                <a:cubicBezTo>
                  <a:pt x="4161230" y="1401692"/>
                  <a:pt x="4256628" y="1388110"/>
                  <a:pt x="3905446" y="1365455"/>
                </a:cubicBezTo>
                <a:cubicBezTo>
                  <a:pt x="3875501" y="1363523"/>
                  <a:pt x="3804959" y="1335697"/>
                  <a:pt x="3782547" y="1324491"/>
                </a:cubicBezTo>
                <a:cubicBezTo>
                  <a:pt x="3767868" y="1317152"/>
                  <a:pt x="3756260" y="1304521"/>
                  <a:pt x="3741581" y="1297182"/>
                </a:cubicBezTo>
                <a:cubicBezTo>
                  <a:pt x="3659403" y="1256096"/>
                  <a:pt x="3691077" y="1285998"/>
                  <a:pt x="3618682" y="1242564"/>
                </a:cubicBezTo>
                <a:cubicBezTo>
                  <a:pt x="3618677" y="1242561"/>
                  <a:pt x="3516270" y="1174293"/>
                  <a:pt x="3495784" y="1160637"/>
                </a:cubicBezTo>
                <a:cubicBezTo>
                  <a:pt x="3482128" y="1151534"/>
                  <a:pt x="3469496" y="1140667"/>
                  <a:pt x="3454817" y="1133328"/>
                </a:cubicBezTo>
                <a:lnTo>
                  <a:pt x="3400196" y="1106019"/>
                </a:lnTo>
                <a:cubicBezTo>
                  <a:pt x="3391092" y="1092364"/>
                  <a:pt x="3385084" y="1076033"/>
                  <a:pt x="3372885" y="1065055"/>
                </a:cubicBezTo>
                <a:cubicBezTo>
                  <a:pt x="3294432" y="994451"/>
                  <a:pt x="3283301" y="992957"/>
                  <a:pt x="3209020" y="955818"/>
                </a:cubicBezTo>
                <a:cubicBezTo>
                  <a:pt x="3171354" y="905600"/>
                  <a:pt x="3162934" y="889009"/>
                  <a:pt x="3113432" y="846582"/>
                </a:cubicBezTo>
                <a:cubicBezTo>
                  <a:pt x="3100971" y="835902"/>
                  <a:pt x="3086121" y="828376"/>
                  <a:pt x="3072466" y="819273"/>
                </a:cubicBezTo>
                <a:cubicBezTo>
                  <a:pt x="3067914" y="805618"/>
                  <a:pt x="3068989" y="788486"/>
                  <a:pt x="3058811" y="778309"/>
                </a:cubicBezTo>
                <a:cubicBezTo>
                  <a:pt x="3048632" y="768131"/>
                  <a:pt x="3030719" y="771092"/>
                  <a:pt x="3017844" y="764655"/>
                </a:cubicBezTo>
                <a:cubicBezTo>
                  <a:pt x="3003165" y="757316"/>
                  <a:pt x="2989693" y="747598"/>
                  <a:pt x="2976878" y="737346"/>
                </a:cubicBezTo>
                <a:cubicBezTo>
                  <a:pt x="2966825" y="729304"/>
                  <a:pt x="2961082" y="715793"/>
                  <a:pt x="2949567" y="710036"/>
                </a:cubicBezTo>
                <a:cubicBezTo>
                  <a:pt x="2923818" y="697162"/>
                  <a:pt x="2867635" y="682727"/>
                  <a:pt x="2867635" y="682727"/>
                </a:cubicBezTo>
                <a:cubicBezTo>
                  <a:pt x="2853980" y="669073"/>
                  <a:pt x="2837381" y="657831"/>
                  <a:pt x="2826669" y="641764"/>
                </a:cubicBezTo>
                <a:cubicBezTo>
                  <a:pt x="2818685" y="629788"/>
                  <a:pt x="2822228" y="611857"/>
                  <a:pt x="2813013" y="600800"/>
                </a:cubicBezTo>
                <a:cubicBezTo>
                  <a:pt x="2790703" y="574029"/>
                  <a:pt x="2715465" y="536422"/>
                  <a:pt x="2690115" y="518873"/>
                </a:cubicBezTo>
                <a:cubicBezTo>
                  <a:pt x="2652690" y="492965"/>
                  <a:pt x="2621583" y="457300"/>
                  <a:pt x="2580871" y="436945"/>
                </a:cubicBezTo>
                <a:cubicBezTo>
                  <a:pt x="2562664" y="427842"/>
                  <a:pt x="2543187" y="420927"/>
                  <a:pt x="2526250" y="409636"/>
                </a:cubicBezTo>
                <a:cubicBezTo>
                  <a:pt x="2501999" y="393470"/>
                  <a:pt x="2482224" y="371184"/>
                  <a:pt x="2457973" y="355018"/>
                </a:cubicBezTo>
                <a:cubicBezTo>
                  <a:pt x="2415129" y="326457"/>
                  <a:pt x="2396764" y="326062"/>
                  <a:pt x="2348730" y="314054"/>
                </a:cubicBezTo>
                <a:cubicBezTo>
                  <a:pt x="2330523" y="295848"/>
                  <a:pt x="2314707" y="274884"/>
                  <a:pt x="2294108" y="259436"/>
                </a:cubicBezTo>
                <a:cubicBezTo>
                  <a:pt x="2248745" y="225416"/>
                  <a:pt x="2213288" y="227761"/>
                  <a:pt x="2157554" y="218472"/>
                </a:cubicBezTo>
                <a:cubicBezTo>
                  <a:pt x="2134795" y="209369"/>
                  <a:pt x="2112755" y="198206"/>
                  <a:pt x="2089277" y="191163"/>
                </a:cubicBezTo>
                <a:cubicBezTo>
                  <a:pt x="2067046" y="184494"/>
                  <a:pt x="2043019" y="184848"/>
                  <a:pt x="2021000" y="177509"/>
                </a:cubicBezTo>
                <a:cubicBezTo>
                  <a:pt x="2001688" y="171072"/>
                  <a:pt x="1985690" y="156637"/>
                  <a:pt x="1966378" y="150200"/>
                </a:cubicBezTo>
                <a:cubicBezTo>
                  <a:pt x="1947286" y="143836"/>
                  <a:pt x="1829933" y="125185"/>
                  <a:pt x="1816169" y="122891"/>
                </a:cubicBezTo>
                <a:lnTo>
                  <a:pt x="1365541" y="136545"/>
                </a:lnTo>
                <a:cubicBezTo>
                  <a:pt x="1333395" y="138152"/>
                  <a:pt x="1301869" y="146037"/>
                  <a:pt x="1269953" y="150200"/>
                </a:cubicBezTo>
                <a:lnTo>
                  <a:pt x="1051466" y="177509"/>
                </a:lnTo>
                <a:cubicBezTo>
                  <a:pt x="747098" y="220987"/>
                  <a:pt x="1353754" y="149990"/>
                  <a:pt x="860291" y="204818"/>
                </a:cubicBezTo>
                <a:cubicBezTo>
                  <a:pt x="656444" y="255774"/>
                  <a:pt x="696738" y="250898"/>
                  <a:pt x="300419" y="204818"/>
                </a:cubicBezTo>
                <a:cubicBezTo>
                  <a:pt x="267816" y="201027"/>
                  <a:pt x="249626" y="160579"/>
                  <a:pt x="218487" y="150200"/>
                </a:cubicBezTo>
                <a:cubicBezTo>
                  <a:pt x="69076" y="100399"/>
                  <a:pt x="295387" y="179824"/>
                  <a:pt x="136554" y="109236"/>
                </a:cubicBezTo>
                <a:cubicBezTo>
                  <a:pt x="110247" y="97545"/>
                  <a:pt x="81933" y="91030"/>
                  <a:pt x="54622" y="81927"/>
                </a:cubicBezTo>
                <a:lnTo>
                  <a:pt x="13655" y="68272"/>
                </a:lnTo>
                <a:lnTo>
                  <a:pt x="122899" y="54618"/>
                </a:lnTo>
                <a:cubicBezTo>
                  <a:pt x="154803" y="50364"/>
                  <a:pt x="186521" y="44723"/>
                  <a:pt x="218487" y="40963"/>
                </a:cubicBezTo>
                <a:cubicBezTo>
                  <a:pt x="263919" y="35618"/>
                  <a:pt x="309649" y="32983"/>
                  <a:pt x="355041" y="27309"/>
                </a:cubicBezTo>
                <a:cubicBezTo>
                  <a:pt x="382515" y="23875"/>
                  <a:pt x="409823" y="19084"/>
                  <a:pt x="436973" y="13654"/>
                </a:cubicBezTo>
                <a:cubicBezTo>
                  <a:pt x="455376" y="9974"/>
                  <a:pt x="510363" y="0"/>
                  <a:pt x="491595" y="0"/>
                </a:cubicBezTo>
                <a:cubicBezTo>
                  <a:pt x="454897" y="0"/>
                  <a:pt x="418766" y="9103"/>
                  <a:pt x="382351" y="13654"/>
                </a:cubicBezTo>
                <a:cubicBezTo>
                  <a:pt x="176295" y="65167"/>
                  <a:pt x="487351" y="-16792"/>
                  <a:pt x="273108" y="54618"/>
                </a:cubicBezTo>
                <a:cubicBezTo>
                  <a:pt x="174351" y="87535"/>
                  <a:pt x="134347" y="84879"/>
                  <a:pt x="27311" y="95582"/>
                </a:cubicBezTo>
                <a:cubicBezTo>
                  <a:pt x="22759" y="122891"/>
                  <a:pt x="16280" y="149948"/>
                  <a:pt x="13655" y="177509"/>
                </a:cubicBezTo>
                <a:cubicBezTo>
                  <a:pt x="7167" y="245625"/>
                  <a:pt x="0" y="382327"/>
                  <a:pt x="0" y="382327"/>
                </a:cubicBezTo>
              </a:path>
            </a:pathLst>
          </a:custGeom>
          <a:ln w="127000" cmpd="sng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2717425" y="1652201"/>
            <a:ext cx="4465318" cy="1406419"/>
          </a:xfrm>
          <a:custGeom>
            <a:avLst/>
            <a:gdLst>
              <a:gd name="connsiteX0" fmla="*/ 0 w 4465318"/>
              <a:gd name="connsiteY0" fmla="*/ 491564 h 1406419"/>
              <a:gd name="connsiteX1" fmla="*/ 68277 w 4465318"/>
              <a:gd name="connsiteY1" fmla="*/ 436946 h 1406419"/>
              <a:gd name="connsiteX2" fmla="*/ 150210 w 4465318"/>
              <a:gd name="connsiteY2" fmla="*/ 355019 h 1406419"/>
              <a:gd name="connsiteX3" fmla="*/ 232142 w 4465318"/>
              <a:gd name="connsiteY3" fmla="*/ 286746 h 1406419"/>
              <a:gd name="connsiteX4" fmla="*/ 436973 w 4465318"/>
              <a:gd name="connsiteY4" fmla="*/ 204818 h 1406419"/>
              <a:gd name="connsiteX5" fmla="*/ 518906 w 4465318"/>
              <a:gd name="connsiteY5" fmla="*/ 191164 h 1406419"/>
              <a:gd name="connsiteX6" fmla="*/ 628149 w 4465318"/>
              <a:gd name="connsiteY6" fmla="*/ 163855 h 1406419"/>
              <a:gd name="connsiteX7" fmla="*/ 1392852 w 4465318"/>
              <a:gd name="connsiteY7" fmla="*/ 136546 h 1406419"/>
              <a:gd name="connsiteX8" fmla="*/ 1529406 w 4465318"/>
              <a:gd name="connsiteY8" fmla="*/ 109237 h 1406419"/>
              <a:gd name="connsiteX9" fmla="*/ 1843480 w 4465318"/>
              <a:gd name="connsiteY9" fmla="*/ 27309 h 1406419"/>
              <a:gd name="connsiteX10" fmla="*/ 1980034 w 4465318"/>
              <a:gd name="connsiteY10" fmla="*/ 0 h 1406419"/>
              <a:gd name="connsiteX11" fmla="*/ 2526250 w 4465318"/>
              <a:gd name="connsiteY11" fmla="*/ 13655 h 1406419"/>
              <a:gd name="connsiteX12" fmla="*/ 2935912 w 4465318"/>
              <a:gd name="connsiteY12" fmla="*/ 81927 h 1406419"/>
              <a:gd name="connsiteX13" fmla="*/ 3099777 w 4465318"/>
              <a:gd name="connsiteY13" fmla="*/ 109237 h 1406419"/>
              <a:gd name="connsiteX14" fmla="*/ 3277297 w 4465318"/>
              <a:gd name="connsiteY14" fmla="*/ 136546 h 1406419"/>
              <a:gd name="connsiteX15" fmla="*/ 3482128 w 4465318"/>
              <a:gd name="connsiteY15" fmla="*/ 191164 h 1406419"/>
              <a:gd name="connsiteX16" fmla="*/ 3591372 w 4465318"/>
              <a:gd name="connsiteY16" fmla="*/ 259437 h 1406419"/>
              <a:gd name="connsiteX17" fmla="*/ 3659649 w 4465318"/>
              <a:gd name="connsiteY17" fmla="*/ 314055 h 1406419"/>
              <a:gd name="connsiteX18" fmla="*/ 3864480 w 4465318"/>
              <a:gd name="connsiteY18" fmla="*/ 436946 h 1406419"/>
              <a:gd name="connsiteX19" fmla="*/ 4028345 w 4465318"/>
              <a:gd name="connsiteY19" fmla="*/ 614455 h 1406419"/>
              <a:gd name="connsiteX20" fmla="*/ 4123932 w 4465318"/>
              <a:gd name="connsiteY20" fmla="*/ 682728 h 1406419"/>
              <a:gd name="connsiteX21" fmla="*/ 4233176 w 4465318"/>
              <a:gd name="connsiteY21" fmla="*/ 778310 h 1406419"/>
              <a:gd name="connsiteX22" fmla="*/ 4274142 w 4465318"/>
              <a:gd name="connsiteY22" fmla="*/ 873892 h 1406419"/>
              <a:gd name="connsiteX23" fmla="*/ 4246831 w 4465318"/>
              <a:gd name="connsiteY23" fmla="*/ 1392765 h 1406419"/>
              <a:gd name="connsiteX24" fmla="*/ 4178554 w 4465318"/>
              <a:gd name="connsiteY24" fmla="*/ 1379110 h 1406419"/>
              <a:gd name="connsiteX25" fmla="*/ 4151243 w 4465318"/>
              <a:gd name="connsiteY25" fmla="*/ 1338146 h 1406419"/>
              <a:gd name="connsiteX26" fmla="*/ 4055655 w 4465318"/>
              <a:gd name="connsiteY26" fmla="*/ 1269874 h 1406419"/>
              <a:gd name="connsiteX27" fmla="*/ 4082966 w 4465318"/>
              <a:gd name="connsiteY27" fmla="*/ 1256219 h 1406419"/>
              <a:gd name="connsiteX28" fmla="*/ 4164899 w 4465318"/>
              <a:gd name="connsiteY28" fmla="*/ 1338146 h 1406419"/>
              <a:gd name="connsiteX29" fmla="*/ 4192209 w 4465318"/>
              <a:gd name="connsiteY29" fmla="*/ 1379110 h 1406419"/>
              <a:gd name="connsiteX30" fmla="*/ 4233176 w 4465318"/>
              <a:gd name="connsiteY30" fmla="*/ 1406419 h 1406419"/>
              <a:gd name="connsiteX31" fmla="*/ 4315108 w 4465318"/>
              <a:gd name="connsiteY31" fmla="*/ 1365456 h 1406419"/>
              <a:gd name="connsiteX32" fmla="*/ 4342419 w 4465318"/>
              <a:gd name="connsiteY32" fmla="*/ 1338146 h 1406419"/>
              <a:gd name="connsiteX33" fmla="*/ 4424351 w 4465318"/>
              <a:gd name="connsiteY33" fmla="*/ 1283528 h 1406419"/>
              <a:gd name="connsiteX34" fmla="*/ 4465318 w 4465318"/>
              <a:gd name="connsiteY34" fmla="*/ 1269874 h 14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65318" h="1406419">
                <a:moveTo>
                  <a:pt x="0" y="491564"/>
                </a:moveTo>
                <a:cubicBezTo>
                  <a:pt x="22759" y="473358"/>
                  <a:pt x="46711" y="456550"/>
                  <a:pt x="68277" y="436946"/>
                </a:cubicBezTo>
                <a:cubicBezTo>
                  <a:pt x="96856" y="410967"/>
                  <a:pt x="122899" y="382328"/>
                  <a:pt x="150210" y="355019"/>
                </a:cubicBezTo>
                <a:cubicBezTo>
                  <a:pt x="178926" y="326304"/>
                  <a:pt x="193185" y="309469"/>
                  <a:pt x="232142" y="286746"/>
                </a:cubicBezTo>
                <a:cubicBezTo>
                  <a:pt x="312395" y="239935"/>
                  <a:pt x="349961" y="224897"/>
                  <a:pt x="436973" y="204818"/>
                </a:cubicBezTo>
                <a:cubicBezTo>
                  <a:pt x="463952" y="198592"/>
                  <a:pt x="491833" y="196965"/>
                  <a:pt x="518906" y="191164"/>
                </a:cubicBezTo>
                <a:cubicBezTo>
                  <a:pt x="555608" y="183300"/>
                  <a:pt x="590687" y="166196"/>
                  <a:pt x="628149" y="163855"/>
                </a:cubicBezTo>
                <a:cubicBezTo>
                  <a:pt x="882716" y="147946"/>
                  <a:pt x="1137951" y="145649"/>
                  <a:pt x="1392852" y="136546"/>
                </a:cubicBezTo>
                <a:cubicBezTo>
                  <a:pt x="1438370" y="127443"/>
                  <a:pt x="1484293" y="120173"/>
                  <a:pt x="1529406" y="109237"/>
                </a:cubicBezTo>
                <a:cubicBezTo>
                  <a:pt x="1634555" y="83748"/>
                  <a:pt x="1737386" y="48526"/>
                  <a:pt x="1843480" y="27309"/>
                </a:cubicBezTo>
                <a:lnTo>
                  <a:pt x="1980034" y="0"/>
                </a:lnTo>
                <a:cubicBezTo>
                  <a:pt x="2162106" y="4552"/>
                  <a:pt x="2344786" y="-1898"/>
                  <a:pt x="2526250" y="13655"/>
                </a:cubicBezTo>
                <a:cubicBezTo>
                  <a:pt x="2664182" y="25477"/>
                  <a:pt x="2799358" y="59169"/>
                  <a:pt x="2935912" y="81927"/>
                </a:cubicBezTo>
                <a:lnTo>
                  <a:pt x="3099777" y="109237"/>
                </a:lnTo>
                <a:cubicBezTo>
                  <a:pt x="3158895" y="118695"/>
                  <a:pt x="3219215" y="122027"/>
                  <a:pt x="3277297" y="136546"/>
                </a:cubicBezTo>
                <a:cubicBezTo>
                  <a:pt x="3418689" y="171891"/>
                  <a:pt x="3350450" y="153544"/>
                  <a:pt x="3482128" y="191164"/>
                </a:cubicBezTo>
                <a:cubicBezTo>
                  <a:pt x="3518543" y="213922"/>
                  <a:pt x="3556065" y="234996"/>
                  <a:pt x="3591372" y="259437"/>
                </a:cubicBezTo>
                <a:cubicBezTo>
                  <a:pt x="3615335" y="276026"/>
                  <a:pt x="3634827" y="298781"/>
                  <a:pt x="3659649" y="314055"/>
                </a:cubicBezTo>
                <a:cubicBezTo>
                  <a:pt x="3767197" y="380234"/>
                  <a:pt x="3771076" y="350732"/>
                  <a:pt x="3864480" y="436946"/>
                </a:cubicBezTo>
                <a:cubicBezTo>
                  <a:pt x="4068089" y="624882"/>
                  <a:pt x="3827885" y="444845"/>
                  <a:pt x="4028345" y="614455"/>
                </a:cubicBezTo>
                <a:cubicBezTo>
                  <a:pt x="4058236" y="639746"/>
                  <a:pt x="4093627" y="657934"/>
                  <a:pt x="4123932" y="682728"/>
                </a:cubicBezTo>
                <a:cubicBezTo>
                  <a:pt x="4383203" y="894847"/>
                  <a:pt x="3991291" y="596907"/>
                  <a:pt x="4233176" y="778310"/>
                </a:cubicBezTo>
                <a:cubicBezTo>
                  <a:pt x="4238510" y="788977"/>
                  <a:pt x="4274142" y="853798"/>
                  <a:pt x="4274142" y="873892"/>
                </a:cubicBezTo>
                <a:cubicBezTo>
                  <a:pt x="4274142" y="1251399"/>
                  <a:pt x="4281687" y="1183651"/>
                  <a:pt x="4246831" y="1392765"/>
                </a:cubicBezTo>
                <a:cubicBezTo>
                  <a:pt x="4224072" y="1388213"/>
                  <a:pt x="4198706" y="1390625"/>
                  <a:pt x="4178554" y="1379110"/>
                </a:cubicBezTo>
                <a:cubicBezTo>
                  <a:pt x="4164305" y="1370968"/>
                  <a:pt x="4162848" y="1349750"/>
                  <a:pt x="4151243" y="1338146"/>
                </a:cubicBezTo>
                <a:cubicBezTo>
                  <a:pt x="4134304" y="1321208"/>
                  <a:pt x="4078917" y="1285381"/>
                  <a:pt x="4055655" y="1269874"/>
                </a:cubicBezTo>
                <a:cubicBezTo>
                  <a:pt x="4040995" y="1247885"/>
                  <a:pt x="3983970" y="1177027"/>
                  <a:pt x="4082966" y="1256219"/>
                </a:cubicBezTo>
                <a:cubicBezTo>
                  <a:pt x="4113126" y="1280345"/>
                  <a:pt x="4137588" y="1310837"/>
                  <a:pt x="4164899" y="1338146"/>
                </a:cubicBezTo>
                <a:cubicBezTo>
                  <a:pt x="4176504" y="1349750"/>
                  <a:pt x="4180604" y="1367506"/>
                  <a:pt x="4192209" y="1379110"/>
                </a:cubicBezTo>
                <a:cubicBezTo>
                  <a:pt x="4203814" y="1390714"/>
                  <a:pt x="4219520" y="1397316"/>
                  <a:pt x="4233176" y="1406419"/>
                </a:cubicBezTo>
                <a:cubicBezTo>
                  <a:pt x="4276444" y="1391998"/>
                  <a:pt x="4277292" y="1395707"/>
                  <a:pt x="4315108" y="1365456"/>
                </a:cubicBezTo>
                <a:cubicBezTo>
                  <a:pt x="4325161" y="1357414"/>
                  <a:pt x="4332119" y="1345870"/>
                  <a:pt x="4342419" y="1338146"/>
                </a:cubicBezTo>
                <a:cubicBezTo>
                  <a:pt x="4368678" y="1318453"/>
                  <a:pt x="4393212" y="1293906"/>
                  <a:pt x="4424351" y="1283528"/>
                </a:cubicBezTo>
                <a:lnTo>
                  <a:pt x="4465318" y="1269874"/>
                </a:lnTo>
              </a:path>
            </a:pathLst>
          </a:custGeom>
          <a:ln w="127000">
            <a:solidFill>
              <a:srgbClr val="DDD9C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357" y="5243348"/>
            <a:ext cx="2007345" cy="923330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Executes the same “function” with different inputs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5290" y="6396335"/>
            <a:ext cx="676753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Corballis</a:t>
            </a:r>
            <a:r>
              <a:rPr lang="en-US" dirty="0"/>
              <a:t>, M.C. The Recursive Mind. Princeton University Press, 2011.</a:t>
            </a:r>
          </a:p>
        </p:txBody>
      </p:sp>
    </p:spTree>
    <p:extLst>
      <p:ext uri="{BB962C8B-B14F-4D97-AF65-F5344CB8AC3E}">
        <p14:creationId xmlns:p14="http://schemas.microsoft.com/office/powerpoint/2010/main" val="272273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</a:t>
            </a:r>
            <a:r>
              <a:rPr lang="en-US" sz="4600" dirty="0" smtClean="0">
                <a:latin typeface="Calibri"/>
                <a:cs typeface="Calibri"/>
              </a:rPr>
              <a:t>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566" y="1275645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</a:t>
            </a:r>
            <a:r>
              <a:rPr lang="en-US" sz="2400" dirty="0" smtClean="0">
                <a:latin typeface="Chalkboard"/>
                <a:cs typeface="Chalkboard"/>
              </a:rPr>
              <a:t>able to think about problems recursively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5306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case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3996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38" y="2327587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By the end of today </a:t>
            </a:r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we will write code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+mj-lt"/>
                <a:cs typeface="Courier"/>
              </a:rPr>
              <a:t>that solves this problem</a:t>
            </a:r>
            <a:endParaRPr lang="en-US" sz="3600" dirty="0">
              <a:solidFill>
                <a:schemeClr val="bg1"/>
              </a:solidFill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885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We’ve Gotten Ahead of Ourselves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4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Start at the Beginning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9CDE5"/>
                </a:solidFill>
              </a:rPr>
              <a:t>Source: The Hobbit</a:t>
            </a:r>
            <a:endParaRPr lang="en-US" dirty="0">
              <a:solidFill>
                <a:srgbClr val="B9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6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</a:t>
            </a:r>
            <a:r>
              <a:rPr lang="en-US" sz="4600" dirty="0" smtClean="0">
                <a:latin typeface="Calibri"/>
                <a:cs typeface="Calibri"/>
              </a:rPr>
              <a:t>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566" y="1275645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</a:t>
            </a:r>
            <a:r>
              <a:rPr lang="en-US" sz="2400" dirty="0" smtClean="0">
                <a:latin typeface="Chalkboard"/>
                <a:cs typeface="Chalkboard"/>
              </a:rPr>
              <a:t>able to think about problems recursively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7679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0864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Pedagogy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48" y="1228910"/>
            <a:ext cx="2794000" cy="372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057"/>
            <a:ext cx="5033657" cy="334130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92013" y="1753264"/>
            <a:ext cx="3618683" cy="8411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Start Simple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5653337" y="4950010"/>
            <a:ext cx="3285832" cy="8411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Build Complexity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842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todo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4365" y="1570274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Post readings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Post slides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Rewatch</a:t>
            </a:r>
            <a:r>
              <a:rPr lang="en-US" dirty="0" smtClean="0"/>
              <a:t> </a:t>
            </a:r>
            <a:r>
              <a:rPr lang="en-US" dirty="0" err="1" smtClean="0"/>
              <a:t>Martys</a:t>
            </a:r>
            <a:r>
              <a:rPr lang="en-US" dirty="0" smtClean="0"/>
              <a:t>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2748491"/>
            <a:ext cx="8229600" cy="144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Solving problems using functions that </a:t>
            </a:r>
          </a:p>
          <a:p>
            <a:pPr marL="0" indent="0" algn="ctr">
              <a:buFont typeface="Arial"/>
              <a:buNone/>
            </a:pPr>
            <a:r>
              <a:rPr lang="en-US" b="1" dirty="0" smtClean="0"/>
              <a:t>call themselves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Understanding a Definition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 descr="Screen Shot 2016-01-20 at 02.5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3" y="1699328"/>
            <a:ext cx="7024627" cy="3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16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355726"/>
            <a:ext cx="8229600" cy="144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mtClean="0"/>
              <a:t>How many students total are directly behind you in your "column" of the classroom?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92432" y="3140548"/>
            <a:ext cx="6964256" cy="3331711"/>
          </a:xfrm>
          <a:prstGeom prst="roundRect">
            <a:avLst>
              <a:gd name="adj" fmla="val 3551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5726"/>
            <a:ext cx="8229600" cy="14447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How </a:t>
            </a:r>
            <a:r>
              <a:rPr lang="en-US" dirty="0"/>
              <a:t>many students total are directly behind you in your "column" of the classroom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359" y="3319366"/>
            <a:ext cx="65490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You can see only the people right next to </a:t>
            </a:r>
            <a:r>
              <a:rPr lang="en-US" sz="2400" dirty="0" smtClean="0"/>
              <a:t>you. So </a:t>
            </a:r>
            <a:r>
              <a:rPr lang="en-US" sz="2400" dirty="0"/>
              <a:t>you can't just look back and </a:t>
            </a:r>
            <a:r>
              <a:rPr lang="en-US" sz="2400" dirty="0" smtClean="0"/>
              <a:t>count.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But </a:t>
            </a:r>
            <a:r>
              <a:rPr lang="en-US" sz="2400" dirty="0"/>
              <a:t>you are allowed to ask</a:t>
            </a:r>
            <a:br>
              <a:rPr lang="en-US" sz="2400" dirty="0"/>
            </a:br>
            <a:r>
              <a:rPr lang="en-US" sz="2400" dirty="0"/>
              <a:t>questions of the person next to </a:t>
            </a:r>
            <a:r>
              <a:rPr lang="en-US" sz="2400" dirty="0" smtClean="0"/>
              <a:t>you.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can we solve this </a:t>
            </a:r>
            <a:r>
              <a:rPr lang="en-US" sz="2400" dirty="0" smtClean="0"/>
              <a:t>problem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i="1" dirty="0"/>
              <a:t>recursively </a:t>
            </a:r>
            <a:r>
              <a:rPr lang="en-US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379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86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Students in Col?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606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Anatomy of Recursion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03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06088" y="2321274"/>
            <a:ext cx="4342418" cy="819274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Base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2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106088" y="3126892"/>
            <a:ext cx="7328436" cy="1502001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78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58811" y="3795966"/>
            <a:ext cx="4410695" cy="477910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Call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632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Socrative.com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7232" y="5352146"/>
            <a:ext cx="4896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Room: CS106BWIN16 </a:t>
            </a:r>
            <a:endParaRPr lang="en-US" sz="4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63721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58811" y="3795966"/>
            <a:ext cx="4410695" cy="477910"/>
          </a:xfrm>
          <a:prstGeom prst="roundRect">
            <a:avLst/>
          </a:prstGeom>
          <a:solidFill>
            <a:srgbClr val="EEECE1"/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22" y="1953649"/>
            <a:ext cx="77572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(Student 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lastInRow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return 0;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Student next = </a:t>
            </a:r>
            <a:r>
              <a:rPr lang="en-US" sz="2400" dirty="0" err="1" smtClean="0">
                <a:latin typeface="Courier"/>
                <a:cs typeface="Courier"/>
              </a:rPr>
              <a:t>curr.getBehind</a:t>
            </a:r>
            <a:r>
              <a:rPr lang="en-US" sz="2400" dirty="0" smtClean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numStudentsBehind</a:t>
            </a:r>
            <a:r>
              <a:rPr lang="en-US" sz="2400" dirty="0" smtClean="0">
                <a:latin typeface="Courier"/>
                <a:cs typeface="Courier"/>
              </a:rPr>
              <a:t>(next) + 1;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Call</a:t>
            </a:r>
            <a:endParaRPr lang="en-US" sz="4600" dirty="0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929601" y="4437730"/>
            <a:ext cx="191176" cy="518873"/>
          </a:xfrm>
          <a:prstGeom prst="straightConnector1">
            <a:avLst/>
          </a:prstGeom>
          <a:ln w="38100" cmpd="sng"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91372" y="4942949"/>
            <a:ext cx="411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Progress towards the base case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8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</a:t>
            </a:r>
            <a:r>
              <a:rPr lang="en-US" sz="3200" dirty="0" smtClean="0"/>
              <a:t>case (makes no recursive calls).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787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6062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Insight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49861" y="3381977"/>
            <a:ext cx="36752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i="1" dirty="0" err="1" smtClean="0">
                <a:solidFill>
                  <a:srgbClr val="008000"/>
                </a:solidFill>
                <a:latin typeface="Times"/>
                <a:cs typeface="Times"/>
              </a:rPr>
              <a:t>x</a:t>
            </a:r>
            <a:r>
              <a:rPr lang="en-US" sz="5000" i="1" baseline="30000" dirty="0" err="1" smtClean="0">
                <a:solidFill>
                  <a:srgbClr val="008000"/>
                </a:solidFill>
                <a:latin typeface="Times"/>
                <a:cs typeface="Times"/>
              </a:rPr>
              <a:t>y</a:t>
            </a:r>
            <a:r>
              <a:rPr lang="en-US" sz="5000" i="1" dirty="0" smtClean="0">
                <a:solidFill>
                  <a:srgbClr val="008000"/>
                </a:solidFill>
                <a:latin typeface="Times"/>
                <a:cs typeface="Times"/>
              </a:rPr>
              <a:t> </a:t>
            </a:r>
            <a:r>
              <a:rPr lang="en-US" sz="5000" i="1" dirty="0">
                <a:solidFill>
                  <a:srgbClr val="008000"/>
                </a:solidFill>
                <a:latin typeface="Times"/>
                <a:cs typeface="Times"/>
              </a:rPr>
              <a:t>= x </a:t>
            </a:r>
            <a:r>
              <a:rPr lang="en-US" sz="5000" i="1" dirty="0" smtClean="0">
                <a:solidFill>
                  <a:srgbClr val="008000"/>
                </a:solidFill>
                <a:latin typeface="Times"/>
                <a:cs typeface="Times"/>
              </a:rPr>
              <a:t>× x</a:t>
            </a:r>
            <a:r>
              <a:rPr lang="en-US" sz="5000" i="1" baseline="30000" dirty="0" smtClean="0">
                <a:solidFill>
                  <a:srgbClr val="008000"/>
                </a:solidFill>
                <a:latin typeface="Times"/>
                <a:cs typeface="Times"/>
              </a:rPr>
              <a:t>(</a:t>
            </a:r>
            <a:r>
              <a:rPr lang="en-US" sz="5000" i="1" baseline="30000" dirty="0">
                <a:solidFill>
                  <a:srgbClr val="008000"/>
                </a:solidFill>
                <a:latin typeface="Times"/>
                <a:cs typeface="Times"/>
              </a:rPr>
              <a:t>y-1</a:t>
            </a:r>
            <a:r>
              <a:rPr lang="en-US" sz="5000" i="1" baseline="30000" dirty="0" smtClean="0">
                <a:solidFill>
                  <a:srgbClr val="008000"/>
                </a:solidFill>
                <a:latin typeface="Times"/>
                <a:cs typeface="Times"/>
              </a:rPr>
              <a:t>)</a:t>
            </a:r>
            <a:endParaRPr lang="en-US" sz="5000" i="1" baseline="30000" dirty="0">
              <a:latin typeface="Times"/>
              <a:cs typeface="Time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49861" y="2391377"/>
            <a:ext cx="188980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i="1" dirty="0" smtClean="0">
                <a:solidFill>
                  <a:srgbClr val="008000"/>
                </a:solidFill>
                <a:latin typeface="Times"/>
                <a:cs typeface="Times"/>
              </a:rPr>
              <a:t>x</a:t>
            </a:r>
            <a:r>
              <a:rPr lang="en-US" sz="5000" i="1" baseline="30000" dirty="0">
                <a:solidFill>
                  <a:srgbClr val="008000"/>
                </a:solidFill>
                <a:latin typeface="Times"/>
                <a:cs typeface="Times"/>
              </a:rPr>
              <a:t>0</a:t>
            </a:r>
            <a:r>
              <a:rPr lang="en-US" sz="5000" i="1" dirty="0" smtClean="0">
                <a:solidFill>
                  <a:srgbClr val="008000"/>
                </a:solidFill>
                <a:latin typeface="Times"/>
                <a:cs typeface="Times"/>
              </a:rPr>
              <a:t> </a:t>
            </a:r>
            <a:r>
              <a:rPr lang="en-US" sz="5000" i="1" dirty="0">
                <a:solidFill>
                  <a:srgbClr val="008000"/>
                </a:solidFill>
                <a:latin typeface="Times"/>
                <a:cs typeface="Times"/>
              </a:rPr>
              <a:t>= </a:t>
            </a:r>
            <a:r>
              <a:rPr lang="en-US" sz="5000" i="1" dirty="0" smtClean="0">
                <a:solidFill>
                  <a:srgbClr val="008000"/>
                </a:solidFill>
                <a:latin typeface="Times"/>
                <a:cs typeface="Times"/>
              </a:rPr>
              <a:t>1</a:t>
            </a:r>
            <a:endParaRPr lang="en-US" sz="5000" i="1" baseline="30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36080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352" y="0"/>
            <a:ext cx="118997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1" y="3570152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2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previous call waits for the next call to finish.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</a:rPr>
              <a:t>cout</a:t>
            </a:r>
            <a:r>
              <a:rPr lang="en-US" dirty="0">
                <a:latin typeface="Consolas" charset="0"/>
              </a:rPr>
              <a:t> &lt;&lt; </a:t>
            </a:r>
            <a:r>
              <a:rPr lang="en-US" b="1" dirty="0">
                <a:latin typeface="Consolas" charset="0"/>
              </a:rPr>
              <a:t>power(5, 3)</a:t>
            </a:r>
            <a:r>
              <a:rPr lang="en-US" dirty="0">
                <a:latin typeface="Consolas" charset="0"/>
              </a:rPr>
              <a:t> &lt;&lt; </a:t>
            </a:r>
            <a:r>
              <a:rPr lang="en-US" dirty="0" err="1">
                <a:latin typeface="Consolas" charset="0"/>
              </a:rPr>
              <a:t>endl</a:t>
            </a:r>
            <a:r>
              <a:rPr lang="en-US" dirty="0">
                <a:latin typeface="Consolas" charset="0"/>
              </a:rPr>
              <a:t>;</a:t>
            </a:r>
          </a:p>
        </p:txBody>
      </p:sp>
      <p:sp>
        <p:nvSpPr>
          <p:cNvPr id="466948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95938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first call:   5        3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 * </a:t>
            </a:r>
            <a:r>
              <a:rPr lang="en-US" b="1" u="sng">
                <a:latin typeface="Consolas" charset="0"/>
              </a:rPr>
              <a:t>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466949" name="Text Box 5"/>
          <p:cNvSpPr txBox="1">
            <a:spLocks noChangeArrowheads="1"/>
          </p:cNvSpPr>
          <p:nvPr/>
        </p:nvSpPr>
        <p:spPr bwMode="auto">
          <a:xfrm>
            <a:off x="1414463" y="2936875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 * </a:t>
            </a:r>
            <a:r>
              <a:rPr lang="en-US" b="1" u="sng">
                <a:latin typeface="Consolas" charset="0"/>
              </a:rPr>
              <a:t>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2286000" y="3581400"/>
            <a:ext cx="5595938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int </a:t>
            </a:r>
            <a:r>
              <a:rPr lang="en-US" b="1">
                <a:latin typeface="Consolas" charset="0"/>
              </a:rPr>
              <a:t>power</a:t>
            </a:r>
            <a:r>
              <a:rPr lang="en-US">
                <a:latin typeface="Consolas" charset="0"/>
              </a:rPr>
              <a:t>(int base, int exp)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if (exp == 1) {</a:t>
            </a:r>
          </a:p>
          <a:p>
            <a:pPr algn="l">
              <a:lnSpc>
                <a:spcPct val="80000"/>
              </a:lnSpc>
            </a:pPr>
            <a:r>
              <a:rPr lang="en-US" b="1">
                <a:latin typeface="Consolas" charset="0"/>
              </a:rPr>
              <a:t>        return base;   </a:t>
            </a:r>
            <a:r>
              <a:rPr lang="en-US" b="1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    return base * power(base, exp - 1);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>
                <a:latin typeface="Consolas" charset="0"/>
              </a:rPr>
              <a:t>}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Call Stack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4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6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66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66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48" grpId="0" animBg="1"/>
      <p:bldP spid="466948" grpId="1" animBg="1"/>
      <p:bldP spid="466949" grpId="0" animBg="1"/>
      <p:bldP spid="466949" grpId="1" animBg="1"/>
      <p:bldP spid="466950" grpId="0" animBg="1"/>
      <p:bldP spid="46695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71" y="1840944"/>
            <a:ext cx="7764804" cy="332047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Cooler Recursive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92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3874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5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8268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66134" y="172115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055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6727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746955" y="3493911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third call: 1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8845" y="4131733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6727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3" grpId="0" animBg="1"/>
      <p:bldP spid="13" grpId="1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2861733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second call: 12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7778" y="366888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2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65512" y="3708399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1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240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9889" y="1939565"/>
            <a:ext cx="5974495" cy="34676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mystery(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n)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(n &lt; 10) 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n;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{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 = n % 10;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= mystery(n / 10);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theRest</a:t>
            </a:r>
            <a:r>
              <a:rPr lang="en-US" sz="2000" dirty="0" smtClean="0">
                <a:latin typeface="Courier"/>
                <a:cs typeface="Courier"/>
              </a:rPr>
              <a:t> + </a:t>
            </a:r>
            <a:r>
              <a:rPr lang="en-US" sz="2000" dirty="0" err="1" smtClean="0">
                <a:latin typeface="Courier"/>
                <a:cs typeface="Courier"/>
              </a:rPr>
              <a:t>toAdd</a:t>
            </a:r>
            <a:r>
              <a:rPr lang="en-US" sz="2000" dirty="0" smtClean="0">
                <a:latin typeface="Courier"/>
                <a:cs typeface="Courier"/>
              </a:rPr>
              <a:t>; </a:t>
            </a: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Does This Code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8122" y="1583928"/>
            <a:ext cx="832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A: 5 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19743" y="5898767"/>
            <a:ext cx="6817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the result of </a:t>
            </a:r>
            <a:r>
              <a:rPr lang="en-US" sz="3200" dirty="0" smtClean="0">
                <a:latin typeface="Courier"/>
                <a:cs typeface="Courier"/>
              </a:rPr>
              <a:t>mystery(123)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28122" y="2240814"/>
            <a:ext cx="818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dirty="0" smtClean="0"/>
              <a:t>: </a:t>
            </a:r>
            <a:r>
              <a:rPr lang="en-US" sz="3200" dirty="0"/>
              <a:t>6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8122" y="2897700"/>
            <a:ext cx="814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: </a:t>
            </a:r>
            <a:r>
              <a:rPr lang="en-US" sz="3200" dirty="0"/>
              <a:t>7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128122" y="3554585"/>
            <a:ext cx="847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D: 8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26" y="1542964"/>
            <a:ext cx="1652289" cy="1652289"/>
          </a:xfrm>
          <a:prstGeom prst="rect">
            <a:avLst/>
          </a:prstGeom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09600" y="2286000"/>
            <a:ext cx="5515002" cy="18743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first call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: 123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b="1" dirty="0" err="1" smtClean="0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b="1" dirty="0" smtClean="0">
                <a:latin typeface="Consolas" charset="0"/>
              </a:rPr>
              <a:t>mystery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if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&lt; 10)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n;</a:t>
            </a:r>
            <a:endParaRPr lang="en-US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else</a:t>
            </a:r>
            <a:r>
              <a:rPr lang="en-US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dirty="0">
                <a:latin typeface="Consolas" charset="0"/>
              </a:rPr>
              <a:t>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</a:t>
            </a:r>
            <a:r>
              <a:rPr lang="en-US" b="1" dirty="0">
                <a:solidFill>
                  <a:srgbClr val="660066"/>
                </a:solidFill>
                <a:latin typeface="Consolas" charset="0"/>
              </a:rPr>
              <a:t>return</a:t>
            </a:r>
            <a:r>
              <a:rPr lang="en-US" b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(n % 10) + </a:t>
            </a:r>
            <a:r>
              <a:rPr lang="en-US" b="1" u="sng" dirty="0" smtClean="0">
                <a:latin typeface="Consolas" charset="0"/>
              </a:rPr>
              <a:t>mystery(n / 10);</a:t>
            </a:r>
            <a:endParaRPr lang="en-US" b="1" u="sng" dirty="0">
              <a:latin typeface="Consolas" charset="0"/>
            </a:endParaRP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7019" y="6858000"/>
            <a:ext cx="5595937" cy="18637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second call: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2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 * </a:t>
            </a:r>
            <a:r>
              <a:rPr lang="en-US" b="1" u="sng" dirty="0">
                <a:latin typeface="Consolas" charset="0"/>
              </a:rPr>
              <a:t>power(base, </a:t>
            </a:r>
            <a:r>
              <a:rPr lang="en-US" b="1" u="sng" dirty="0" err="1">
                <a:latin typeface="Consolas" charset="0"/>
              </a:rPr>
              <a:t>exp</a:t>
            </a:r>
            <a:r>
              <a:rPr lang="en-US" b="1" u="sng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}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8062236" y="7295439"/>
            <a:ext cx="5641914" cy="16527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// third call:   5     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1</a:t>
            </a:r>
          </a:p>
          <a:p>
            <a:pPr algn="l">
              <a:lnSpc>
                <a:spcPct val="80000"/>
              </a:lnSpc>
            </a:pP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b="1" dirty="0">
                <a:latin typeface="Consolas" charset="0"/>
              </a:rPr>
              <a:t>power</a:t>
            </a:r>
            <a:r>
              <a:rPr lang="en-US" dirty="0">
                <a:latin typeface="Consolas" charset="0"/>
              </a:rPr>
              <a:t>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base,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>
                <a:latin typeface="Consolas" charset="0"/>
              </a:rPr>
              <a:t>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)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if (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== 1) {</a:t>
            </a:r>
          </a:p>
          <a:p>
            <a:pPr algn="l">
              <a:lnSpc>
                <a:spcPct val="80000"/>
              </a:lnSpc>
            </a:pPr>
            <a:r>
              <a:rPr lang="en-US" b="1" dirty="0">
                <a:latin typeface="Consolas" charset="0"/>
              </a:rPr>
              <a:t>        return base;   </a:t>
            </a:r>
            <a:r>
              <a:rPr lang="en-US" b="1" dirty="0">
                <a:solidFill>
                  <a:srgbClr val="008000"/>
                </a:solidFill>
                <a:latin typeface="Consolas" charset="0"/>
              </a:rPr>
              <a:t>// 5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} else {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    return base * power(base, </a:t>
            </a:r>
            <a:r>
              <a:rPr lang="en-US" dirty="0" err="1">
                <a:latin typeface="Consolas" charset="0"/>
              </a:rPr>
              <a:t>exp</a:t>
            </a:r>
            <a:r>
              <a:rPr lang="en-US" dirty="0">
                <a:latin typeface="Consolas" charset="0"/>
              </a:rPr>
              <a:t> - 1);</a:t>
            </a:r>
          </a:p>
          <a:p>
            <a:pPr algn="l">
              <a:lnSpc>
                <a:spcPct val="80000"/>
              </a:lnSpc>
            </a:pPr>
            <a:r>
              <a:rPr lang="en-US" dirty="0">
                <a:latin typeface="Consolas" charset="0"/>
              </a:rPr>
              <a:t>    </a:t>
            </a:r>
            <a:r>
              <a:rPr lang="en-US" dirty="0" smtClean="0">
                <a:latin typeface="Consolas" charset="0"/>
              </a:rPr>
              <a:t>}</a:t>
            </a:r>
            <a:endParaRPr lang="en-US" dirty="0">
              <a:latin typeface="Consola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3888" y="3118555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5177" y="3087511"/>
            <a:ext cx="32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3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433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8765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dirty="0"/>
              <a:t>Write a recursive function </a:t>
            </a:r>
            <a:r>
              <a:rPr lang="en-US" dirty="0" err="1" smtClean="0">
                <a:latin typeface="Consolas" charset="0"/>
              </a:rPr>
              <a:t>isPalindrome</a:t>
            </a:r>
            <a:r>
              <a:rPr lang="en-US" dirty="0" smtClean="0">
                <a:latin typeface="Consolas" charset="0"/>
              </a:rPr>
              <a:t>(string s)</a:t>
            </a:r>
            <a:r>
              <a:rPr lang="en-US" dirty="0" smtClean="0"/>
              <a:t> </a:t>
            </a:r>
            <a:r>
              <a:rPr lang="en-US" dirty="0"/>
              <a:t>accepts a </a:t>
            </a:r>
            <a:r>
              <a:rPr lang="en-US" dirty="0">
                <a:latin typeface="Consolas" charset="0"/>
              </a:rPr>
              <a:t>string</a:t>
            </a:r>
            <a:r>
              <a:rPr lang="en-US" dirty="0"/>
              <a:t> and returns </a:t>
            </a:r>
            <a:r>
              <a:rPr lang="en-US" dirty="0">
                <a:latin typeface="Consolas" charset="0"/>
              </a:rPr>
              <a:t>true</a:t>
            </a:r>
            <a:r>
              <a:rPr lang="en-US" dirty="0"/>
              <a:t> if it reads the same forwards as backwards.</a:t>
            </a:r>
          </a:p>
          <a:p>
            <a:pPr marL="625475" lvl="1" indent="-279400">
              <a:lnSpc>
                <a:spcPct val="90000"/>
              </a:lnSpc>
              <a:tabLst>
                <a:tab pos="7089775" algn="l"/>
              </a:tabLst>
            </a:pPr>
            <a:endParaRPr lang="en-US" sz="1200" dirty="0">
              <a:latin typeface="Courier New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("madam")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("racecar")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("step on no pets")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("able was I ere I saw </a:t>
            </a:r>
            <a:r>
              <a:rPr lang="en-US" sz="2000" dirty="0" err="1">
                <a:latin typeface="Consolas" charset="0"/>
              </a:rPr>
              <a:t>elba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  <a:r>
              <a:rPr lang="en-US" sz="2000" dirty="0">
                <a:latin typeface="Consolas" charset="0"/>
              </a:rPr>
              <a:t> 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("Q")	</a:t>
            </a:r>
            <a:r>
              <a:rPr lang="en-US" sz="2000" dirty="0">
                <a:latin typeface="Consolas" charset="0"/>
                <a:sym typeface="Symbol" charset="0"/>
              </a:rPr>
              <a:t> true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("Java")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</a:t>
            </a:r>
            <a:r>
              <a:rPr lang="en-US" sz="2000" dirty="0" err="1">
                <a:latin typeface="Consolas" charset="0"/>
              </a:rPr>
              <a:t>rotater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</a:t>
            </a:r>
            <a:r>
              <a:rPr lang="en-US" sz="2000" dirty="0" err="1">
                <a:latin typeface="Consolas" charset="0"/>
              </a:rPr>
              <a:t>byebye</a:t>
            </a:r>
            <a:r>
              <a:rPr lang="en-US" sz="2000" dirty="0">
                <a:latin typeface="Consolas" charset="0"/>
              </a:rPr>
              <a:t>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  <a:endParaRPr lang="en-US" sz="2000" dirty="0">
              <a:latin typeface="Consolas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r>
              <a:rPr lang="en-US" sz="2000" dirty="0" err="1">
                <a:latin typeface="Consolas" charset="0"/>
              </a:rPr>
              <a:t>isPalindrome</a:t>
            </a:r>
            <a:r>
              <a:rPr lang="en-US" sz="2000" dirty="0">
                <a:latin typeface="Consolas" charset="0"/>
              </a:rPr>
              <a:t>("notion")	</a:t>
            </a:r>
            <a:r>
              <a:rPr lang="en-US" sz="2000" dirty="0">
                <a:latin typeface="Consolas" charset="0"/>
                <a:sym typeface="Symbol" charset="0"/>
              </a:rPr>
              <a:t> false</a:t>
            </a: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endParaRPr lang="en-US" sz="2000" dirty="0">
              <a:latin typeface="Consolas" charset="0"/>
              <a:sym typeface="Symbol" charset="0"/>
            </a:endParaRPr>
          </a:p>
          <a:p>
            <a:pPr marL="625475" lvl="1" indent="-279400">
              <a:lnSpc>
                <a:spcPct val="80000"/>
              </a:lnSpc>
              <a:buFontTx/>
              <a:buNone/>
              <a:tabLst>
                <a:tab pos="7089775" algn="l"/>
              </a:tabLst>
            </a:pPr>
            <a:endParaRPr lang="en-US" sz="2000" dirty="0">
              <a:latin typeface="Consolas" charset="0"/>
              <a:sym typeface="Symbol" charset="0"/>
            </a:endParaRPr>
          </a:p>
          <a:p>
            <a:pPr marL="625475" lvl="1" indent="-279400">
              <a:lnSpc>
                <a:spcPct val="90000"/>
              </a:lnSpc>
              <a:tabLst>
                <a:tab pos="7089775" algn="l"/>
              </a:tabLst>
            </a:pPr>
            <a:r>
              <a:rPr lang="en-US" sz="2000" dirty="0" smtClean="0"/>
              <a:t>What is a good </a:t>
            </a:r>
            <a:r>
              <a:rPr lang="en-US" sz="2000" b="1" dirty="0" smtClean="0"/>
              <a:t>base </a:t>
            </a:r>
            <a:r>
              <a:rPr lang="en-US" sz="2000" b="1" dirty="0" err="1" smtClean="0"/>
              <a:t>case</a:t>
            </a:r>
            <a:r>
              <a:rPr lang="en-US" sz="2000" dirty="0" err="1" smtClean="0"/>
              <a:t>?What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Is Palindrome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8692" y="4970260"/>
            <a:ext cx="8288831" cy="1351801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is a good base case?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5" y="4847366"/>
            <a:ext cx="1652289" cy="165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7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092" y="1463654"/>
            <a:ext cx="8686800" cy="4525963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Returns true if the given string reads 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the same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forwards as backwards.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Trivially true for empty or 1-letter strings.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isPalindrome</a:t>
            </a:r>
            <a:r>
              <a:rPr lang="en-US" sz="2000" dirty="0">
                <a:latin typeface="Courier"/>
                <a:cs typeface="Courier"/>
              </a:rPr>
              <a:t>(string s)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&lt; 2) {  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true;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   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(s[0] != s[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- 1])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false;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}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string middle = </a:t>
            </a:r>
            <a:r>
              <a:rPr lang="en-US" sz="2000" dirty="0" err="1">
                <a:latin typeface="Courier"/>
                <a:cs typeface="Courier"/>
              </a:rPr>
              <a:t>s.substr</a:t>
            </a:r>
            <a:r>
              <a:rPr lang="en-US" sz="2000" dirty="0">
                <a:latin typeface="Courier"/>
                <a:cs typeface="Courier"/>
              </a:rPr>
              <a:t>(1, </a:t>
            </a:r>
            <a:r>
              <a:rPr lang="en-US" sz="2000" dirty="0" err="1">
                <a:latin typeface="Courier"/>
                <a:cs typeface="Courier"/>
              </a:rPr>
              <a:t>s.length</a:t>
            </a:r>
            <a:r>
              <a:rPr lang="en-US" sz="2000" dirty="0">
                <a:latin typeface="Courier"/>
                <a:cs typeface="Courier"/>
              </a:rPr>
              <a:t>() - 2);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isPalindrome</a:t>
            </a:r>
            <a:r>
              <a:rPr lang="en-US" sz="2000" b="1" dirty="0">
                <a:latin typeface="Courier"/>
                <a:cs typeface="Courier"/>
              </a:rPr>
              <a:t>(middle)</a:t>
            </a:r>
            <a:r>
              <a:rPr lang="en-US" sz="2000" dirty="0">
                <a:latin typeface="Courier"/>
                <a:cs typeface="Courier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Is </a:t>
            </a:r>
            <a:r>
              <a:rPr lang="en-US" sz="4600" dirty="0" err="1" smtClean="0">
                <a:latin typeface="Calibri"/>
                <a:cs typeface="Calibri"/>
              </a:rPr>
              <a:t>Palendrome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12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1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38765"/>
            <a:ext cx="8229600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7089775" algn="l"/>
              </a:tabLst>
            </a:pPr>
            <a:r>
              <a:rPr lang="en-US" dirty="0" smtClean="0"/>
              <a:t>Print the sequences of numbers that you take to get from N until 1, using the Hailstone production rules:</a:t>
            </a:r>
            <a:endParaRPr lang="en-US" sz="2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Hailstone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2642" y="3305697"/>
            <a:ext cx="306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== 1, you are done.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42642" y="4183051"/>
            <a:ext cx="5052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is odd your next number is 3*n + 1.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42642" y="5060404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n is even your next number is n </a:t>
            </a:r>
            <a:r>
              <a:rPr lang="en-US" sz="2400" dirty="0"/>
              <a:t>/</a:t>
            </a:r>
            <a:r>
              <a:rPr lang="en-US" sz="2400" dirty="0" smtClean="0"/>
              <a:t> </a:t>
            </a:r>
            <a:r>
              <a:rPr lang="en-US" sz="2400" dirty="0"/>
              <a:t>2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832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Hailstone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9872" y="1280011"/>
            <a:ext cx="783820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Couts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 the sequence of numbers from n to one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produced by the Hailstone (aka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Collatz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)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procedure</a:t>
            </a:r>
          </a:p>
          <a:p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hailstone(</a:t>
            </a: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n) {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cout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&lt;&lt; n &lt;&lt; </a:t>
            </a:r>
            <a:r>
              <a:rPr lang="en-US" sz="2000" dirty="0" err="1">
                <a:latin typeface="Courier"/>
                <a:cs typeface="Courier"/>
              </a:rPr>
              <a:t>endl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== 1) 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% 2 == 0) 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even so we repeat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n/2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(n / 2);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odd so we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repeat 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3 * n + 1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(3 * n + 1);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   </a:t>
            </a: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4529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9872" y="1280011"/>
            <a:ext cx="783820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Couts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 the sequence of numbers from n to one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produced by the Hailstone (aka </a:t>
            </a:r>
            <a:r>
              <a:rPr lang="en-US" sz="20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Collatz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) </a:t>
            </a:r>
          </a:p>
          <a:p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procedure</a:t>
            </a:r>
          </a:p>
          <a:p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hailstone(</a:t>
            </a:r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n) {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cout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&lt;&lt; n &lt;&lt; </a:t>
            </a:r>
            <a:r>
              <a:rPr lang="en-US" sz="2000" dirty="0" err="1">
                <a:latin typeface="Courier"/>
                <a:cs typeface="Courier"/>
              </a:rPr>
              <a:t>endl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== 1) 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>
                <a:latin typeface="Courier"/>
                <a:cs typeface="Courier"/>
              </a:rPr>
              <a:t>;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latin typeface="Courier"/>
                <a:cs typeface="Courier"/>
              </a:rPr>
              <a:t>(n % 2 == 0) 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even so we repeat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n/2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(n / 2);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</a:t>
            </a:r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0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{    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	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/ n is odd so we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repeat with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3 * n + 1            </a:t>
            </a:r>
            <a:r>
              <a:rPr lang="en-US" sz="2000" dirty="0" smtClean="0">
                <a:latin typeface="Courier"/>
                <a:cs typeface="Courier"/>
              </a:rPr>
              <a:t>			hailstone</a:t>
            </a:r>
            <a:r>
              <a:rPr lang="en-US" sz="2000" dirty="0">
                <a:latin typeface="Courier"/>
                <a:cs typeface="Courier"/>
              </a:rPr>
              <a:t>(3 * n + 1);        </a:t>
            </a:r>
            <a:endParaRPr lang="en-US" sz="2000" dirty="0" smtClean="0">
              <a:latin typeface="Courier"/>
              <a:cs typeface="Courier"/>
            </a:endParaRP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	}    </a:t>
            </a:r>
          </a:p>
          <a:p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Are The Recursive Calls Simpler?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1804" y="2048730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1426" y="2203228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4153731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1803" y="4884024"/>
            <a:ext cx="748316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/>
              <a:t>Well that seems to be true</a:t>
            </a:r>
            <a:r>
              <a:rPr lang="is-IS" sz="3200" i="1" dirty="0" smtClean="0"/>
              <a:t>…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9473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4268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3200" dirty="0" smtClean="0"/>
              <a:t>Works for numbers up to 5×10</a:t>
            </a:r>
            <a:r>
              <a:rPr lang="is-IS" sz="3200" baseline="30000" dirty="0" smtClean="0"/>
              <a:t>18</a:t>
            </a: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180117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Reward for proof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553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17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$1,400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9568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And Here We Are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31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35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Intuition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22833" y="5020733"/>
            <a:ext cx="117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Powers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483717" y="4297023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16875" y="3491089"/>
            <a:ext cx="94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Hanoi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Recursion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61403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84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5311" name="AutoShape 15"/>
          <p:cNvCxnSpPr>
            <a:cxnSpLocks noChangeShapeType="1"/>
            <a:stCxn id="55310" idx="1"/>
            <a:endCxn id="55301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5313" name="AutoShape 17"/>
          <p:cNvCxnSpPr>
            <a:cxnSpLocks noChangeShapeType="1"/>
            <a:stCxn id="55312" idx="0"/>
            <a:endCxn id="55299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9114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6333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6335" name="AutoShape 15"/>
          <p:cNvCxnSpPr>
            <a:cxnSpLocks noChangeShapeType="1"/>
            <a:stCxn id="56334" idx="1"/>
            <a:endCxn id="56325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6337" name="AutoShape 17"/>
          <p:cNvCxnSpPr>
            <a:cxnSpLocks noChangeShapeType="1"/>
            <a:stCxn id="56336" idx="0"/>
            <a:endCxn id="56323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146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7359" name="AutoShape 15"/>
          <p:cNvCxnSpPr>
            <a:cxnSpLocks noChangeShapeType="1"/>
            <a:stCxn id="57358" idx="1"/>
            <a:endCxn id="57349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7361" name="AutoShape 17"/>
          <p:cNvCxnSpPr>
            <a:cxnSpLocks noChangeShapeType="1"/>
            <a:stCxn id="57360" idx="0"/>
            <a:endCxn id="57347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62" name="Rectangle 18"/>
          <p:cNvSpPr>
            <a:spLocks noChangeArrowheads="1"/>
          </p:cNvSpPr>
          <p:nvPr/>
        </p:nvSpPr>
        <p:spPr bwMode="auto">
          <a:xfrm>
            <a:off x="601344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971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4351" name="AutoShape 15"/>
          <p:cNvCxnSpPr>
            <a:cxnSpLocks noChangeShapeType="1"/>
            <a:stCxn id="14350" idx="2"/>
            <a:endCxn id="14345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575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622080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642816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663552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684288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601344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1601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01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1453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1455" name="AutoShape 15"/>
          <p:cNvCxnSpPr>
            <a:cxnSpLocks noChangeShapeType="1"/>
            <a:stCxn id="61454" idx="1"/>
            <a:endCxn id="61446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1457" name="AutoShape 17"/>
          <p:cNvCxnSpPr>
            <a:cxnSpLocks noChangeShapeType="1"/>
            <a:stCxn id="61456" idx="1"/>
            <a:endCxn id="61450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889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6428160" y="4562399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6635520" y="4147635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6842880" y="3732872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2479" name="AutoShape 15"/>
          <p:cNvCxnSpPr>
            <a:cxnSpLocks noChangeShapeType="1"/>
            <a:stCxn id="62478" idx="1"/>
            <a:endCxn id="62470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2481" name="AutoShape 17"/>
          <p:cNvCxnSpPr>
            <a:cxnSpLocks noChangeShapeType="1"/>
            <a:stCxn id="62480" idx="1"/>
            <a:endCxn id="62474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3690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6428160" y="4562399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6635520" y="4147635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6842880" y="3732872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3501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3503" name="AutoShape 15"/>
          <p:cNvCxnSpPr>
            <a:cxnSpLocks noChangeShapeType="1"/>
            <a:stCxn id="63502" idx="1"/>
            <a:endCxn id="63494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3505" name="AutoShape 17"/>
          <p:cNvCxnSpPr>
            <a:cxnSpLocks noChangeShapeType="1"/>
            <a:stCxn id="63504" idx="1"/>
            <a:endCxn id="63498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06" name="Rectangle 18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4778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6666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3732480" y="4147635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3939840" y="3732872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4147200" y="3318108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41472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64527" name="AutoShape 15"/>
          <p:cNvCxnSpPr>
            <a:cxnSpLocks noChangeShapeType="1"/>
            <a:stCxn id="64526" idx="1"/>
            <a:endCxn id="64518" idx="1"/>
          </p:cNvCxnSpPr>
          <p:nvPr/>
        </p:nvCxnSpPr>
        <p:spPr bwMode="auto">
          <a:xfrm flipV="1">
            <a:off x="414720" y="4355017"/>
            <a:ext cx="414720" cy="1785787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64529" name="AutoShape 17"/>
          <p:cNvCxnSpPr>
            <a:cxnSpLocks noChangeShapeType="1"/>
            <a:stCxn id="64528" idx="1"/>
            <a:endCxn id="64522" idx="2"/>
          </p:cNvCxnSpPr>
          <p:nvPr/>
        </p:nvCxnSpPr>
        <p:spPr bwMode="auto">
          <a:xfrm flipH="1" flipV="1">
            <a:off x="4458240" y="5184545"/>
            <a:ext cx="518400" cy="95626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30" name="Rectangle 18"/>
          <p:cNvSpPr>
            <a:spLocks noChangeArrowheads="1"/>
          </p:cNvSpPr>
          <p:nvPr/>
        </p:nvSpPr>
        <p:spPr bwMode="auto">
          <a:xfrm>
            <a:off x="3525120" y="4562399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361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781055" y="6622997"/>
            <a:ext cx="8228160" cy="1144921"/>
          </a:xfrm>
          <a:ln/>
        </p:spPr>
        <p:txBody>
          <a:bodyPr tIns="10058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We need to find a very simple case that we can solve directly in order for the recursion to work.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If the tower has size one, we can just move that single disk from the source to the destination.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Base Case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76911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81" y="3570152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89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'c', 'b');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384194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moveTower(3, 'a', 'c', 'b');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728285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5375" name="AutoShape 15"/>
          <p:cNvCxnSpPr>
            <a:cxnSpLocks noChangeShapeType="1"/>
            <a:stCxn id="15374" idx="2"/>
            <a:endCxn id="15369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497664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...to this spindle.</a:t>
            </a:r>
          </a:p>
        </p:txBody>
      </p:sp>
      <p:cxnSp>
        <p:nvCxnSpPr>
          <p:cNvPr id="15377" name="AutoShape 17"/>
          <p:cNvCxnSpPr>
            <a:cxnSpLocks noChangeShapeType="1"/>
            <a:stCxn id="15376" idx="2"/>
            <a:endCxn id="15363" idx="0"/>
          </p:cNvCxnSpPr>
          <p:nvPr/>
        </p:nvCxnSpPr>
        <p:spPr bwMode="auto">
          <a:xfrm>
            <a:off x="6635520" y="2488581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632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2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3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4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5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8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6819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6820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34183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7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9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0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2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7843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7845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163664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4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5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866026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0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9893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823627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091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209669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193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193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193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5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6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194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86676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296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296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296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296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8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0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97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61528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2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3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399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388752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500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500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501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501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502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502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5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6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7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502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503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503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92104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3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603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604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604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604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604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9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0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1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605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605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19548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145152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Move this tower...</a:t>
            </a:r>
          </a:p>
        </p:txBody>
      </p:sp>
      <p:cxnSp>
        <p:nvCxnSpPr>
          <p:cNvPr id="16399" name="AutoShape 15"/>
          <p:cNvCxnSpPr>
            <a:cxnSpLocks noChangeShapeType="1"/>
            <a:stCxn id="16398" idx="2"/>
            <a:endCxn id="16393" idx="0"/>
          </p:cNvCxnSpPr>
          <p:nvPr/>
        </p:nvCxnSpPr>
        <p:spPr bwMode="auto">
          <a:xfrm flipH="1">
            <a:off x="1866240" y="2488581"/>
            <a:ext cx="1244160" cy="1451672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4976640" y="1405587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...to this spindle.</a:t>
            </a:r>
          </a:p>
        </p:txBody>
      </p:sp>
      <p:cxnSp>
        <p:nvCxnSpPr>
          <p:cNvPr id="16401" name="AutoShape 17"/>
          <p:cNvCxnSpPr>
            <a:cxnSpLocks noChangeShapeType="1"/>
            <a:stCxn id="16400" idx="2"/>
            <a:endCxn id="16387" idx="0"/>
          </p:cNvCxnSpPr>
          <p:nvPr/>
        </p:nvCxnSpPr>
        <p:spPr bwMode="auto">
          <a:xfrm>
            <a:off x="6635520" y="2488581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601344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22080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642816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663552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684288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73482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7062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7067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7068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7069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0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1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2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3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4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5" name="Rectangle 35"/>
          <p:cNvSpPr>
            <a:spLocks noChangeArrowheads="1"/>
          </p:cNvSpPr>
          <p:nvPr/>
        </p:nvSpPr>
        <p:spPr bwMode="auto">
          <a:xfrm>
            <a:off x="2695680" y="4769781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6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7077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7078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7079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35098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7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8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8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8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8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808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808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8808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808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808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809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809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809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7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8" name="Rectangle 34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9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810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88472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8910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8910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11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911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911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5416140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012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012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012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013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013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6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7" name="Rectangle 25"/>
          <p:cNvSpPr>
            <a:spLocks noChangeArrowheads="1"/>
          </p:cNvSpPr>
          <p:nvPr/>
        </p:nvSpPr>
        <p:spPr bwMode="auto">
          <a:xfrm>
            <a:off x="2488320" y="5184544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8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4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014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23231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114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115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1156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8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9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0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2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3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164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1165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1166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22098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217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217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6" name="Rectangle 26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18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18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5814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319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20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3205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3206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3207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3208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3209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3210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3211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3212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3213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6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7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8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9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3221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3222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3223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2941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1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2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2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2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2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28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4229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4232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4233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4234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4235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4236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4237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9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0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2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3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44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4245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4246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4247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4743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4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4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5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52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5253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5254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5255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5256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5258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5259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5260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4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5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6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7" name="Rectangle 35"/>
          <p:cNvSpPr>
            <a:spLocks noChangeArrowheads="1"/>
          </p:cNvSpPr>
          <p:nvPr/>
        </p:nvSpPr>
        <p:spPr bwMode="auto">
          <a:xfrm>
            <a:off x="6013440" y="5599308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69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5270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634633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7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7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7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7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7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627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627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628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628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628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9" name="Rectangle 33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0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9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629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629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629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38236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165888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435456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050240" y="3110726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622080" y="5599308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829440" y="5184544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036800" y="4769781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1244160" y="4355017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1451520" y="3940253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07360" y="6014071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45152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414720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6842880" y="6221453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676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729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729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730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4" name="Rectangle 24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6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730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4457684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22418312"/>
      </p:ext>
    </p:extLst>
  </p:cSld>
  <p:clrMapOvr>
    <a:masterClrMapping/>
  </p:clrMapOvr>
  <p:transition xmlns:p14="http://schemas.microsoft.com/office/powerpoint/2010/main">
    <p:strips/>
  </p:transition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3" name="Rectangle 15"/>
          <p:cNvSpPr>
            <a:spLocks noChangeArrowheads="1"/>
          </p:cNvSpPr>
          <p:nvPr/>
        </p:nvSpPr>
        <p:spPr bwMode="auto">
          <a:xfrm>
            <a:off x="228096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4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5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46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47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9348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49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08152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7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9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0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0371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1057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8" name="Rectangle 12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9" name="Rectangle 13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3" name="Rectangle 17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1395" name="Rectangle 19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99843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2410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2411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2412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2413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2414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2415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2416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2417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2418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4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5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7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429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37633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3434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3435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if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3437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3438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3439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3440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3441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3442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3443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3444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8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49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0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1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3452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3453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3454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34719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4458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4459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4460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4461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4462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4464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4465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4466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4468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9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4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5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1292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5482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5483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5484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5485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5486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5488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5489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5490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6" name="Rectangle 24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8" name="Rectangle 26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99" name="Rectangle 27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5500" name="Rectangle 28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0609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ChangeArrowheads="1"/>
          </p:cNvSpPr>
          <p:nvPr/>
        </p:nvSpPr>
        <p:spPr bwMode="auto">
          <a:xfrm>
            <a:off x="207360" y="20738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main()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moveTower(3, 'a', 'b', 'c');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22080" y="622145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124416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65888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3</a:t>
            </a: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269568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352512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4769280" y="2903345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18400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220800" y="2903345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06" name="Rectangle 10"/>
          <p:cNvSpPr>
            <a:spLocks noChangeArrowheads="1"/>
          </p:cNvSpPr>
          <p:nvPr/>
        </p:nvSpPr>
        <p:spPr bwMode="auto">
          <a:xfrm>
            <a:off x="7050240" y="2903345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1036800" y="1036909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</a:t>
            </a:r>
            <a:r>
              <a:rPr lang="en-US" b="1" u="sng">
                <a:solidFill>
                  <a:srgbClr val="FF0000"/>
                </a:solidFill>
                <a:latin typeface="Monospace" charset="0"/>
              </a:rPr>
              <a:t>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165888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09" name="Rectangle 13"/>
          <p:cNvSpPr>
            <a:spLocks noChangeArrowheads="1"/>
          </p:cNvSpPr>
          <p:nvPr/>
        </p:nvSpPr>
        <p:spPr bwMode="auto">
          <a:xfrm>
            <a:off x="207360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2</a:t>
            </a:r>
          </a:p>
        </p:txBody>
      </p:sp>
      <p:sp>
        <p:nvSpPr>
          <p:cNvPr id="106510" name="Rectangle 14"/>
          <p:cNvSpPr>
            <a:spLocks noChangeArrowheads="1"/>
          </p:cNvSpPr>
          <p:nvPr/>
        </p:nvSpPr>
        <p:spPr bwMode="auto">
          <a:xfrm>
            <a:off x="311040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11" name="Rectangle 15"/>
          <p:cNvSpPr>
            <a:spLocks noChangeArrowheads="1"/>
          </p:cNvSpPr>
          <p:nvPr/>
        </p:nvSpPr>
        <p:spPr bwMode="auto">
          <a:xfrm>
            <a:off x="393984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12" name="Rectangle 16"/>
          <p:cNvSpPr>
            <a:spLocks noChangeArrowheads="1"/>
          </p:cNvSpPr>
          <p:nvPr/>
        </p:nvSpPr>
        <p:spPr bwMode="auto">
          <a:xfrm>
            <a:off x="5184000" y="3318108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13" name="Rectangle 17"/>
          <p:cNvSpPr>
            <a:spLocks noChangeArrowheads="1"/>
          </p:cNvSpPr>
          <p:nvPr/>
        </p:nvSpPr>
        <p:spPr bwMode="auto">
          <a:xfrm>
            <a:off x="559872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6635520" y="3318108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7464960" y="3318108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16" name="Rectangle 20"/>
          <p:cNvSpPr>
            <a:spLocks noChangeArrowheads="1"/>
          </p:cNvSpPr>
          <p:nvPr/>
        </p:nvSpPr>
        <p:spPr bwMode="auto">
          <a:xfrm>
            <a:off x="1451520" y="1451672"/>
            <a:ext cx="7464960" cy="290334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wrap="none" lIns="97967" tIns="69490" rIns="97967" bIns="57147" anchor="ctr"/>
          <a:lstStyle/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b="1">
                <a:solidFill>
                  <a:srgbClr val="800080"/>
                </a:solidFill>
                <a:latin typeface="Monospace" charset="0"/>
              </a:rPr>
              <a:t>void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moveTower(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n,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from,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to,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char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temp)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(n == 1)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 </a:t>
            </a:r>
            <a:r>
              <a:rPr lang="en-US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>
                <a:solidFill>
                  <a:srgbClr val="000000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from, temp,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moveSingleDisk(from, to);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    moveTower(n – 1, temp, to, from);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>
                <a:solidFill>
                  <a:srgbClr val="000000"/>
                </a:solidFill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  <a:p>
            <a:pPr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n-US">
              <a:solidFill>
                <a:srgbClr val="000000"/>
              </a:solidFill>
              <a:latin typeface="Monospace" charset="0"/>
            </a:endParaRPr>
          </a:p>
        </p:txBody>
      </p:sp>
      <p:sp>
        <p:nvSpPr>
          <p:cNvPr id="106517" name="Rectangle 21"/>
          <p:cNvSpPr>
            <a:spLocks noChangeArrowheads="1"/>
          </p:cNvSpPr>
          <p:nvPr/>
        </p:nvSpPr>
        <p:spPr bwMode="auto">
          <a:xfrm>
            <a:off x="207360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n</a:t>
            </a:r>
          </a:p>
        </p:txBody>
      </p:sp>
      <p:sp>
        <p:nvSpPr>
          <p:cNvPr id="106518" name="Rectangle 22"/>
          <p:cNvSpPr>
            <a:spLocks noChangeArrowheads="1"/>
          </p:cNvSpPr>
          <p:nvPr/>
        </p:nvSpPr>
        <p:spPr bwMode="auto">
          <a:xfrm>
            <a:off x="248832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1</a:t>
            </a:r>
          </a:p>
        </p:txBody>
      </p:sp>
      <p:sp>
        <p:nvSpPr>
          <p:cNvPr id="106519" name="Rectangle 23"/>
          <p:cNvSpPr>
            <a:spLocks noChangeArrowheads="1"/>
          </p:cNvSpPr>
          <p:nvPr/>
        </p:nvSpPr>
        <p:spPr bwMode="auto">
          <a:xfrm>
            <a:off x="352512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from</a:t>
            </a:r>
          </a:p>
        </p:txBody>
      </p:sp>
      <p:sp>
        <p:nvSpPr>
          <p:cNvPr id="106520" name="Rectangle 24"/>
          <p:cNvSpPr>
            <a:spLocks noChangeArrowheads="1"/>
          </p:cNvSpPr>
          <p:nvPr/>
        </p:nvSpPr>
        <p:spPr bwMode="auto">
          <a:xfrm>
            <a:off x="435456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b</a:t>
            </a:r>
          </a:p>
        </p:txBody>
      </p:sp>
      <p:sp>
        <p:nvSpPr>
          <p:cNvPr id="106521" name="Rectangle 25"/>
          <p:cNvSpPr>
            <a:spLocks noChangeArrowheads="1"/>
          </p:cNvSpPr>
          <p:nvPr/>
        </p:nvSpPr>
        <p:spPr bwMode="auto">
          <a:xfrm>
            <a:off x="5598720" y="3732872"/>
            <a:ext cx="4147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to</a:t>
            </a:r>
          </a:p>
        </p:txBody>
      </p:sp>
      <p:sp>
        <p:nvSpPr>
          <p:cNvPr id="106522" name="Rectangle 26"/>
          <p:cNvSpPr>
            <a:spLocks noChangeArrowheads="1"/>
          </p:cNvSpPr>
          <p:nvPr/>
        </p:nvSpPr>
        <p:spPr bwMode="auto">
          <a:xfrm>
            <a:off x="601344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a</a:t>
            </a:r>
          </a:p>
        </p:txBody>
      </p:sp>
      <p:sp>
        <p:nvSpPr>
          <p:cNvPr id="106523" name="Rectangle 27"/>
          <p:cNvSpPr>
            <a:spLocks noChangeArrowheads="1"/>
          </p:cNvSpPr>
          <p:nvPr/>
        </p:nvSpPr>
        <p:spPr bwMode="auto">
          <a:xfrm>
            <a:off x="7050240" y="3732872"/>
            <a:ext cx="82944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200">
                <a:solidFill>
                  <a:srgbClr val="000000"/>
                </a:solidFill>
                <a:latin typeface="Monospace" charset="0"/>
              </a:rPr>
              <a:t>temp</a:t>
            </a:r>
          </a:p>
        </p:txBody>
      </p:sp>
      <p:sp>
        <p:nvSpPr>
          <p:cNvPr id="106524" name="Rectangle 28"/>
          <p:cNvSpPr>
            <a:spLocks noChangeArrowheads="1"/>
          </p:cNvSpPr>
          <p:nvPr/>
        </p:nvSpPr>
        <p:spPr bwMode="auto">
          <a:xfrm>
            <a:off x="7879680" y="3732872"/>
            <a:ext cx="829440" cy="414764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500">
                <a:solidFill>
                  <a:srgbClr val="000000"/>
                </a:solidFill>
                <a:latin typeface="Monospace" charset="0"/>
              </a:rPr>
              <a:t>c</a:t>
            </a:r>
          </a:p>
        </p:txBody>
      </p:sp>
      <p:sp>
        <p:nvSpPr>
          <p:cNvPr id="106525" name="Rectangle 29"/>
          <p:cNvSpPr>
            <a:spLocks noChangeArrowheads="1"/>
          </p:cNvSpPr>
          <p:nvPr/>
        </p:nvSpPr>
        <p:spPr bwMode="auto">
          <a:xfrm>
            <a:off x="290304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6" name="Rectangle 30"/>
          <p:cNvSpPr>
            <a:spLocks noChangeArrowheads="1"/>
          </p:cNvSpPr>
          <p:nvPr/>
        </p:nvSpPr>
        <p:spPr bwMode="auto">
          <a:xfrm>
            <a:off x="456192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6220800" y="4562399"/>
            <a:ext cx="207360" cy="1659054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8" name="Rectangle 32"/>
          <p:cNvSpPr>
            <a:spLocks noChangeArrowheads="1"/>
          </p:cNvSpPr>
          <p:nvPr/>
        </p:nvSpPr>
        <p:spPr bwMode="auto">
          <a:xfrm>
            <a:off x="1866240" y="6014071"/>
            <a:ext cx="53913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5598720" y="5599308"/>
            <a:ext cx="145152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0" name="Rectangle 34"/>
          <p:cNvSpPr>
            <a:spLocks noChangeArrowheads="1"/>
          </p:cNvSpPr>
          <p:nvPr/>
        </p:nvSpPr>
        <p:spPr bwMode="auto">
          <a:xfrm>
            <a:off x="4147200" y="5599308"/>
            <a:ext cx="103680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4354560" y="5184544"/>
            <a:ext cx="62208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6533" name="Rectangle 37"/>
          <p:cNvSpPr>
            <a:spLocks noChangeArrowheads="1"/>
          </p:cNvSpPr>
          <p:nvPr/>
        </p:nvSpPr>
        <p:spPr bwMode="auto">
          <a:xfrm>
            <a:off x="601344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269568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4354560" y="6221453"/>
            <a:ext cx="62208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/>
            <a:r>
              <a:rPr lang="en-US" sz="2900">
                <a:solidFill>
                  <a:srgbClr val="0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56148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12420</Words>
  <Application>Microsoft Macintosh PowerPoint</Application>
  <PresentationFormat>On-screen Show (4:3)</PresentationFormat>
  <Paragraphs>2902</Paragraphs>
  <Slides>128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25</cp:revision>
  <dcterms:created xsi:type="dcterms:W3CDTF">2016-01-19T19:51:26Z</dcterms:created>
  <dcterms:modified xsi:type="dcterms:W3CDTF">2016-01-20T12:16:11Z</dcterms:modified>
</cp:coreProperties>
</file>